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42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A0A6B-AFCA-4C1C-9268-14B1557AB41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1E5DF-03FB-402F-8F9D-E3E547034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2045BAD-BD53-4D1F-B4E2-E547767A5690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7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46910CA-EDF1-4890-94AE-7E54C39C80E2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1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1879C88-E359-4CD3-B0F1-12465889411A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6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EDEF43B-29A9-4910-A780-1D16F8FDE99A}" type="slidenum">
              <a:rPr lang="en-US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1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6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7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DBB0-A710-4A5C-BD4D-D9404F8B149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Perple_</a:t>
            </a:r>
            <a:r>
              <a:rPr lang="en-US" b="1" dirty="0" err="1" smtClean="0">
                <a:solidFill>
                  <a:srgbClr val="7030A0"/>
                </a:solidFill>
              </a:rPr>
              <a:t>X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56616"/>
            <a:ext cx="10515600" cy="133407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 smtClean="0">
                <a:latin typeface="+mn-lt"/>
              </a:rPr>
              <a:t>Perple_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+mn-lt"/>
              </a:rPr>
              <a:t>X</a:t>
            </a:r>
            <a:r>
              <a:rPr lang="en-US" altLang="en-US" sz="2400" dirty="0" smtClean="0">
                <a:latin typeface="+mn-lt"/>
              </a:rPr>
              <a:t> can treat electrolytic fluids, but it is far from PHREEQC, PFLOTRAN, GEMS etc.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963328" y="1588008"/>
            <a:ext cx="10515600" cy="44516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Lagged speciation (Connolly &amp; Galvez, 2018) a method for rock-dominated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Solvent components – the components (usually C-O-H-S) necessary to describe the “pure” molecular solvent.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Solute components – the components (e.g., K, Na, Si) necessary to describe the solute 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No solute component may be present solely in the fluid phase (e.g., if K is completely dissolved, lagged speciation cannot be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Put another way: the chemical potentials of the system must be determined entirely from the equilibrium of the solvent and the condensed phases of the system.</a:t>
            </a:r>
            <a:endParaRPr lang="en-US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+mn-lt"/>
            </a:endParaRPr>
          </a:p>
          <a:p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4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30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free energy minimization?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3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2968" y="8605284"/>
            <a:ext cx="9144000" cy="907312"/>
          </a:xfrm>
        </p:spPr>
        <p:txBody>
          <a:bodyPr/>
          <a:lstStyle/>
          <a:p>
            <a:r>
              <a:rPr lang="en-US" dirty="0" smtClean="0"/>
              <a:t>PHREEQC and PFLOTRAN have such an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8359" y="13196294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Typically, this engine is used to construct phase diagram sections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22810" y="580324"/>
            <a:ext cx="9144000" cy="1123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engine the predicts the equilibrium properties of a system by free energy minimization.</a:t>
            </a:r>
          </a:p>
          <a:p>
            <a:endParaRPr lang="en-US" dirty="0" smtClean="0"/>
          </a:p>
          <a:p>
            <a:r>
              <a:rPr lang="en-US" dirty="0" smtClean="0"/>
              <a:t>Most commonly used to construct phase diagram sections for closed chemical systems.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3" y="2279217"/>
            <a:ext cx="6216825" cy="3423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320" y="1803432"/>
            <a:ext cx="3729938" cy="4653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108" y="6277970"/>
            <a:ext cx="1123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Connolly,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15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2968" y="8605284"/>
            <a:ext cx="9144000" cy="907312"/>
          </a:xfrm>
        </p:spPr>
        <p:txBody>
          <a:bodyPr/>
          <a:lstStyle/>
          <a:p>
            <a:r>
              <a:rPr lang="en-US" dirty="0" smtClean="0"/>
              <a:t>PHREEQC and PFLOTRAN have such an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5247" y="6202049"/>
            <a:ext cx="9144000" cy="65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Geophysical inversions and geodynamic models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377" y="427035"/>
            <a:ext cx="9144000" cy="90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can be used to recover any thermodynamic property (e.g., phase compositions/amounts, heat capacity, density, elastic moduli):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53916"/>
              </p:ext>
            </p:extLst>
          </p:nvPr>
        </p:nvGraphicFramePr>
        <p:xfrm>
          <a:off x="1877901" y="1442331"/>
          <a:ext cx="7845077" cy="465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-PAINT" r:id="rId3" imgW="3962160" imgH="2349360" progId="CorelPHOTOPAINT.Image.18">
                  <p:embed/>
                </p:oleObj>
              </mc:Choice>
              <mc:Fallback>
                <p:oleObj name="PHOTO-PAINT" r:id="rId3" imgW="3962160" imgH="2349360" progId="CorelPHOTOPAINT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7901" y="1442331"/>
                        <a:ext cx="7845077" cy="465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02556" y="5268035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Connolly &amp; </a:t>
            </a:r>
            <a:r>
              <a:rPr lang="en-US" sz="1200" dirty="0" err="1" smtClean="0"/>
              <a:t>Kerrick</a:t>
            </a:r>
            <a:r>
              <a:rPr lang="en-US" sz="1200" dirty="0" smtClean="0"/>
              <a:t> 2002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321791" y="1334347"/>
            <a:ext cx="1069075" cy="512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28801" y="1556932"/>
            <a:ext cx="24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Metabasalt</a:t>
            </a:r>
            <a:r>
              <a:rPr lang="en-US" sz="1600" dirty="0" smtClean="0"/>
              <a:t> P-</a:t>
            </a:r>
            <a:r>
              <a:rPr lang="en-US" sz="1600" dirty="0" err="1" smtClean="0"/>
              <a:t>wavespeed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89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05247" y="6202049"/>
            <a:ext cx="9144000" cy="65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19127" y="1080178"/>
            <a:ext cx="9144000" cy="498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Phase diagram models generally assume closed system behavior, fluid migration (aka, reactive transport) is anything but.</a:t>
            </a:r>
          </a:p>
          <a:p>
            <a:endParaRPr lang="en-US" dirty="0" smtClean="0"/>
          </a:p>
          <a:p>
            <a:r>
              <a:rPr lang="en-US" dirty="0" smtClean="0"/>
              <a:t>Truly dynamic models can call on </a:t>
            </a:r>
            <a:r>
              <a:rPr lang="en-US" dirty="0" err="1" smtClean="0"/>
              <a:t>Perple_</a:t>
            </a:r>
            <a:r>
              <a:rPr lang="en-US" b="1" dirty="0" err="1" smtClean="0">
                <a:solidFill>
                  <a:srgbClr val="7030A0"/>
                </a:solidFill>
              </a:rPr>
              <a:t>X</a:t>
            </a:r>
            <a:r>
              <a:rPr lang="en-US" dirty="0" err="1" smtClean="0"/>
              <a:t>’s</a:t>
            </a:r>
            <a:r>
              <a:rPr lang="en-US" dirty="0" smtClean="0"/>
              <a:t> engine</a:t>
            </a:r>
          </a:p>
          <a:p>
            <a:endParaRPr lang="en-US" dirty="0"/>
          </a:p>
          <a:p>
            <a:r>
              <a:rPr lang="en-US" dirty="0" smtClean="0"/>
              <a:t>Built in path-dependent calculations: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Kinematic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Local Equilibrium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Neither diffusion nor chemical kinetics</a:t>
            </a:r>
          </a:p>
        </p:txBody>
      </p:sp>
    </p:spTree>
    <p:extLst>
      <p:ext uri="{BB962C8B-B14F-4D97-AF65-F5344CB8AC3E}">
        <p14:creationId xmlns:p14="http://schemas.microsoft.com/office/powerpoint/2010/main" val="10961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lab_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81000"/>
            <a:ext cx="58213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slab_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886201"/>
            <a:ext cx="48180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319127" y="1080178"/>
            <a:ext cx="9144000" cy="498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6344" y="569638"/>
            <a:ext cx="4224527" cy="15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An example: infiltration–driven decarbonation of subducted oceanic crust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Connolly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585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slab_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09" y="228600"/>
            <a:ext cx="6602413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6345" y="569639"/>
            <a:ext cx="4046220" cy="1236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Slab phase relations: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Connolly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747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slab_flu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876426"/>
            <a:ext cx="62976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97764"/>
            <a:ext cx="10515600" cy="129292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+mn-lt"/>
              </a:rPr>
              <a:t>Slab fluid composition and production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Connolly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863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title"/>
          </p:nvPr>
        </p:nvSpPr>
        <p:spPr>
          <a:xfrm>
            <a:off x="576072" y="429768"/>
            <a:ext cx="2819400" cy="62452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Slab Properties</a:t>
            </a:r>
          </a:p>
        </p:txBody>
      </p:sp>
      <p:pic>
        <p:nvPicPr>
          <p:cNvPr id="88067" name="Picture 4" descr="slab_prope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2" y="533400"/>
            <a:ext cx="5811838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576072" y="998538"/>
            <a:ext cx="3569208" cy="195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punchline: infiltration-driven decarbonation important is even less effective than the closed-system model.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Connolly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49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97764"/>
            <a:ext cx="10515600" cy="129292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latin typeface="+mn-lt"/>
              </a:rPr>
              <a:t>O-d Titration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3074" name="Picture 2" descr="https://ars.els-cdn.com/content/image/1-s2.0-S0012821X18304904-gr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55" y="1581912"/>
            <a:ext cx="7439494" cy="33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Connolly &amp; Galvez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46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319</Words>
  <Application>Microsoft Office PowerPoint</Application>
  <PresentationFormat>Widescreen</PresentationFormat>
  <Paragraphs>46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Corel PHOTO-PAINT X8 Image</vt:lpstr>
      <vt:lpstr>What is Perple_X?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Slab fluid composition and production</vt:lpstr>
      <vt:lpstr>Slab Properties</vt:lpstr>
      <vt:lpstr>O-d Titration</vt:lpstr>
      <vt:lpstr>Perple_X can treat electrolytic fluids, but it is far from PHREEQC, PFLOTRAN, GEMS etc.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connolly</dc:creator>
  <cp:lastModifiedBy>james connolly</cp:lastModifiedBy>
  <cp:revision>15</cp:revision>
  <dcterms:created xsi:type="dcterms:W3CDTF">2022-10-18T12:36:46Z</dcterms:created>
  <dcterms:modified xsi:type="dcterms:W3CDTF">2022-10-18T15:05:00Z</dcterms:modified>
</cp:coreProperties>
</file>