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8" r:id="rId2"/>
    <p:sldId id="302" r:id="rId3"/>
    <p:sldId id="256" r:id="rId4"/>
    <p:sldId id="264" r:id="rId5"/>
    <p:sldId id="263" r:id="rId6"/>
    <p:sldId id="265" r:id="rId7"/>
    <p:sldId id="259" r:id="rId8"/>
    <p:sldId id="267" r:id="rId9"/>
    <p:sldId id="268" r:id="rId10"/>
    <p:sldId id="269" r:id="rId11"/>
    <p:sldId id="261" r:id="rId12"/>
    <p:sldId id="270" r:id="rId13"/>
    <p:sldId id="271" r:id="rId14"/>
    <p:sldId id="272" r:id="rId15"/>
    <p:sldId id="273" r:id="rId16"/>
    <p:sldId id="275" r:id="rId17"/>
    <p:sldId id="276" r:id="rId18"/>
    <p:sldId id="278" r:id="rId19"/>
    <p:sldId id="281" r:id="rId20"/>
    <p:sldId id="282" r:id="rId21"/>
    <p:sldId id="284" r:id="rId22"/>
    <p:sldId id="285" r:id="rId23"/>
    <p:sldId id="289" r:id="rId24"/>
    <p:sldId id="286" r:id="rId25"/>
    <p:sldId id="292" r:id="rId26"/>
    <p:sldId id="291" r:id="rId27"/>
    <p:sldId id="283" r:id="rId28"/>
    <p:sldId id="298" r:id="rId29"/>
    <p:sldId id="294" r:id="rId30"/>
    <p:sldId id="295" r:id="rId31"/>
    <p:sldId id="290" r:id="rId32"/>
    <p:sldId id="287" r:id="rId33"/>
    <p:sldId id="279" r:id="rId34"/>
    <p:sldId id="293" r:id="rId35"/>
    <p:sldId id="296" r:id="rId36"/>
    <p:sldId id="260" r:id="rId37"/>
    <p:sldId id="277" r:id="rId38"/>
    <p:sldId id="266" r:id="rId39"/>
    <p:sldId id="280" r:id="rId40"/>
    <p:sldId id="299" r:id="rId41"/>
    <p:sldId id="300" r:id="rId42"/>
    <p:sldId id="301" r:id="rId43"/>
    <p:sldId id="297" r:id="rId44"/>
    <p:sldId id="3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2" autoAdjust="0"/>
    <p:restoredTop sz="95838" autoAdjust="0"/>
  </p:normalViewPr>
  <p:slideViewPr>
    <p:cSldViewPr snapToGrid="0">
      <p:cViewPr varScale="1">
        <p:scale>
          <a:sx n="105" d="100"/>
          <a:sy n="105" d="100"/>
        </p:scale>
        <p:origin x="474" y="78"/>
      </p:cViewPr>
      <p:guideLst/>
    </p:cSldViewPr>
  </p:slideViewPr>
  <p:outlineViewPr>
    <p:cViewPr>
      <p:scale>
        <a:sx n="33" d="100"/>
        <a:sy n="33" d="100"/>
      </p:scale>
      <p:origin x="0" y="-80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2"/>
    </p:cViewPr>
  </p:sorter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e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emf"/><Relationship Id="rId9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e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3.emf"/><Relationship Id="rId7" Type="http://schemas.openxmlformats.org/officeDocument/2006/relationships/image" Target="../media/image9.emf"/><Relationship Id="rId2" Type="http://schemas.openxmlformats.org/officeDocument/2006/relationships/image" Target="../media/image80.emf"/><Relationship Id="rId1" Type="http://schemas.openxmlformats.org/officeDocument/2006/relationships/image" Target="../media/image8.emf"/><Relationship Id="rId6" Type="http://schemas.openxmlformats.org/officeDocument/2006/relationships/image" Target="../media/image81.emf"/><Relationship Id="rId5" Type="http://schemas.openxmlformats.org/officeDocument/2006/relationships/image" Target="../media/image14.w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w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e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e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C1EBE-C182-44CF-A115-569A5E339FE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F8E0C-A158-4B0E-8D15-CC9B5821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0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3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Instantaneously</a:t>
            </a:r>
            <a:r>
              <a:rPr lang="en-US" baseline="0" dirty="0"/>
              <a:t> </a:t>
            </a:r>
            <a:r>
              <a:rPr lang="en-US" baseline="0" dirty="0" err="1"/>
              <a:t>sedimented</a:t>
            </a:r>
            <a:r>
              <a:rPr lang="en-US" baseline="0" dirty="0"/>
              <a:t> self-compacting column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1) Top</a:t>
            </a:r>
            <a:r>
              <a:rPr lang="en-US" baseline="0" dirty="0"/>
              <a:t> porosity doesn’t change with time, c</a:t>
            </a:r>
            <a:r>
              <a:rPr lang="en-US" dirty="0"/>
              <a:t>oncave</a:t>
            </a:r>
            <a:r>
              <a:rPr lang="en-US" baseline="0" dirty="0"/>
              <a:t> profile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2) Only smooth solution is that the column drains from the bottom up. Convex profile. Why? Max entropy production.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linear profile with no separation: the profile pivots on the barycenter of the sample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 unknowns, set diff(</a:t>
            </a:r>
            <a:r>
              <a:rPr lang="en-US" dirty="0" err="1"/>
              <a:t>pe</a:t>
            </a:r>
            <a:r>
              <a:rPr lang="en-US" dirty="0"/>
              <a:t>) = 0</a:t>
            </a:r>
            <a:r>
              <a:rPr lang="en-US" baseline="0" dirty="0"/>
              <a:t> this corresponds to the max fluid pressure possible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Settling</a:t>
            </a:r>
            <a:r>
              <a:rPr lang="en-US" baseline="0" dirty="0"/>
              <a:t> of a u</a:t>
            </a:r>
            <a:r>
              <a:rPr lang="en-US" dirty="0"/>
              <a:t>niform</a:t>
            </a:r>
            <a:r>
              <a:rPr lang="en-US" baseline="0" dirty="0"/>
              <a:t> suspension, the sedimentary pile grows from the base upward, while a crystal-free zone grows from the top downward.</a:t>
            </a:r>
          </a:p>
          <a:p>
            <a:endParaRPr lang="en-US" baseline="0" dirty="0"/>
          </a:p>
          <a:p>
            <a:r>
              <a:rPr lang="en-US" baseline="0" dirty="0"/>
              <a:t>The sedimentary porosity is of interest because it’s the threshold between a coherent solid matrix, something with strength, and a suspension.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Screams of empiricism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6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Centrifuge</a:t>
            </a:r>
            <a:r>
              <a:rPr lang="en-US" baseline="0" dirty="0"/>
              <a:t> results in solid blue, </a:t>
            </a:r>
          </a:p>
          <a:p>
            <a:r>
              <a:rPr lang="en-US" baseline="0" dirty="0"/>
              <a:t>vertical axis is regularized viscosity, </a:t>
            </a:r>
          </a:p>
          <a:p>
            <a:r>
              <a:rPr lang="en-US" baseline="0" dirty="0"/>
              <a:t>the curves are the fit to the  </a:t>
            </a:r>
            <a:r>
              <a:rPr lang="en-US" baseline="0" dirty="0" err="1"/>
              <a:t>takei</a:t>
            </a:r>
            <a:r>
              <a:rPr lang="en-US" baseline="0" dirty="0"/>
              <a:t> and </a:t>
            </a:r>
            <a:r>
              <a:rPr lang="en-US" baseline="0" dirty="0" err="1"/>
              <a:t>holtzman</a:t>
            </a:r>
            <a:r>
              <a:rPr lang="en-US" baseline="0" dirty="0"/>
              <a:t> model, </a:t>
            </a:r>
          </a:p>
          <a:p>
            <a:r>
              <a:rPr lang="en-US" baseline="0" dirty="0"/>
              <a:t>extrapolate to the matrix shear viscosity at zero porosity and the sedimentary porosity on the porosity axis</a:t>
            </a:r>
          </a:p>
          <a:p>
            <a:r>
              <a:rPr lang="en-US" baseline="0" dirty="0"/>
              <a:t>So for the </a:t>
            </a:r>
            <a:r>
              <a:rPr lang="en-US" baseline="0" dirty="0" err="1"/>
              <a:t>ol</a:t>
            </a:r>
            <a:r>
              <a:rPr lang="en-US" baseline="0" dirty="0"/>
              <a:t> </a:t>
            </a:r>
            <a:r>
              <a:rPr lang="en-US" baseline="0" dirty="0" err="1"/>
              <a:t>expts</a:t>
            </a:r>
            <a:r>
              <a:rPr lang="en-US" baseline="0" dirty="0"/>
              <a:t> eta 10^24 Pa-s, phis 58%</a:t>
            </a:r>
          </a:p>
          <a:p>
            <a:endParaRPr lang="en-US" baseline="0" dirty="0"/>
          </a:p>
          <a:p>
            <a:r>
              <a:rPr lang="en-US" baseline="0" dirty="0"/>
              <a:t>Dashed curve/open circles are the earlier “permeability” </a:t>
            </a:r>
            <a:r>
              <a:rPr lang="en-US" baseline="0" dirty="0" err="1"/>
              <a:t>expts</a:t>
            </a:r>
            <a:r>
              <a:rPr lang="en-US" baseline="0" dirty="0"/>
              <a:t>, about an order of magnitude too low</a:t>
            </a:r>
          </a:p>
          <a:p>
            <a:endParaRPr lang="en-US" baseline="0" dirty="0"/>
          </a:p>
          <a:p>
            <a:r>
              <a:rPr lang="en-US" baseline="0" dirty="0"/>
              <a:t>Red symbols from an amazing set of </a:t>
            </a:r>
            <a:r>
              <a:rPr lang="en-US" baseline="0" dirty="0" err="1"/>
              <a:t>expts</a:t>
            </a:r>
            <a:r>
              <a:rPr lang="en-US" baseline="0" dirty="0"/>
              <a:t> by Renner, direct </a:t>
            </a:r>
            <a:r>
              <a:rPr lang="en-US" baseline="0" dirty="0" err="1"/>
              <a:t>obs</a:t>
            </a:r>
            <a:r>
              <a:rPr lang="en-US" baseline="0" dirty="0"/>
              <a:t> of compaction rate at </a:t>
            </a:r>
            <a:r>
              <a:rPr lang="en-US" baseline="0" dirty="0" err="1"/>
              <a:t>pe</a:t>
            </a:r>
            <a:r>
              <a:rPr lang="en-US" baseline="0" dirty="0"/>
              <a:t> ~ 5-50 MPa. Didn’t receive much attention but essentially in perfect agreement with the consensus rheology of H&amp;K, which represents a large body of low-porosity.</a:t>
            </a:r>
          </a:p>
          <a:p>
            <a:endParaRPr lang="en-US" baseline="0" dirty="0"/>
          </a:p>
          <a:p>
            <a:r>
              <a:rPr lang="en-US" baseline="0" dirty="0"/>
              <a:t>There is no way the 4 orders of magnitude discrepancy can be explained by experimental error.</a:t>
            </a:r>
          </a:p>
          <a:p>
            <a:endParaRPr lang="en-US" baseline="0" dirty="0"/>
          </a:p>
          <a:p>
            <a:r>
              <a:rPr lang="en-US" baseline="0" dirty="0"/>
              <a:t>It has been suggested that despite the evidence for GBD that dominance of a repacking rheology can explain the discrepancy.</a:t>
            </a:r>
          </a:p>
          <a:p>
            <a:endParaRPr lang="en-US" baseline="0" dirty="0"/>
          </a:p>
          <a:p>
            <a:r>
              <a:rPr lang="en-US" baseline="0" dirty="0"/>
              <a:t>Repacking would be primarily grain shape dependent, that the chromite viscosities are 3 orders of magnitude higher than olivine viscosities is inconsistent with this hypothesis.</a:t>
            </a:r>
          </a:p>
          <a:p>
            <a:endParaRPr lang="en-US" baseline="0" dirty="0"/>
          </a:p>
          <a:p>
            <a:r>
              <a:rPr lang="en-US" baseline="0" dirty="0"/>
              <a:t>The </a:t>
            </a:r>
            <a:r>
              <a:rPr lang="en-US" baseline="0" dirty="0" err="1"/>
              <a:t>plag</a:t>
            </a:r>
            <a:r>
              <a:rPr lang="en-US" baseline="0" dirty="0"/>
              <a:t> results are also shown, in both rock mechanics and in the centrifuge o &amp; p have similar </a:t>
            </a:r>
            <a:r>
              <a:rPr lang="en-US" baseline="0" dirty="0" err="1"/>
              <a:t>rheologies</a:t>
            </a:r>
            <a:r>
              <a:rPr lang="en-US" baseline="0" dirty="0"/>
              <a:t> and again the same discrepancy persists.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7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 calculated to match the average porosity</a:t>
            </a:r>
            <a:r>
              <a:rPr lang="en-US" baseline="0" dirty="0"/>
              <a:t> of the experiment…</a:t>
            </a:r>
          </a:p>
          <a:p>
            <a:endParaRPr lang="en-US" baseline="0" dirty="0"/>
          </a:p>
          <a:p>
            <a:r>
              <a:rPr lang="en-US" baseline="0" dirty="0"/>
              <a:t>The analysis uses only the basal porosity.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2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5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55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458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10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868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19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1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1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41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34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60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316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868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810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8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5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11C2-F284-4E98-B49B-F645DFE0AA5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9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ti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4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9.emf"/><Relationship Id="rId14" Type="http://schemas.openxmlformats.org/officeDocument/2006/relationships/oleObject" Target="../embeddings/oleObject3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54.emf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1.emf"/><Relationship Id="rId4" Type="http://schemas.openxmlformats.org/officeDocument/2006/relationships/image" Target="../media/image6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6.emf"/><Relationship Id="rId4" Type="http://schemas.openxmlformats.org/officeDocument/2006/relationships/image" Target="../media/image7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3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72.bin"/><Relationship Id="rId18" Type="http://schemas.openxmlformats.org/officeDocument/2006/relationships/image" Target="../media/image10.emf"/><Relationship Id="rId3" Type="http://schemas.openxmlformats.org/officeDocument/2006/relationships/oleObject" Target="../embeddings/oleObject67.bin"/><Relationship Id="rId21" Type="http://schemas.openxmlformats.org/officeDocument/2006/relationships/oleObject" Target="../embeddings/oleObject7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emf"/><Relationship Id="rId20" Type="http://schemas.openxmlformats.org/officeDocument/2006/relationships/oleObject" Target="../embeddings/oleObject76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0.e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3.bin"/><Relationship Id="rId10" Type="http://schemas.openxmlformats.org/officeDocument/2006/relationships/image" Target="../media/image11.emf"/><Relationship Id="rId19" Type="http://schemas.openxmlformats.org/officeDocument/2006/relationships/oleObject" Target="../embeddings/oleObject75.bin"/><Relationship Id="rId4" Type="http://schemas.openxmlformats.org/officeDocument/2006/relationships/image" Target="../media/image8.e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9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emf"/><Relationship Id="rId24" Type="http://schemas.openxmlformats.org/officeDocument/2006/relationships/image" Target="../media/image16.emf"/><Relationship Id="rId5" Type="http://schemas.openxmlformats.org/officeDocument/2006/relationships/image" Target="../media/image8.emf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3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4" Type="http://schemas.openxmlformats.org/officeDocument/2006/relationships/image" Target="../media/image12.emf"/><Relationship Id="rId2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2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22.w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98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Experimental Studies of the Permeability (</a:t>
            </a:r>
            <a:r>
              <a:rPr lang="en-US" sz="2400" b="1" dirty="0">
                <a:solidFill>
                  <a:srgbClr val="FF0000"/>
                </a:solidFill>
              </a:rPr>
              <a:t>k</a:t>
            </a:r>
            <a:r>
              <a:rPr lang="en-US" sz="2400" dirty="0"/>
              <a:t>) and Viscosity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of Crystal Mushes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0432" y="1632290"/>
            <a:ext cx="10515600" cy="325010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Max Schmidt (ETH)</a:t>
            </a:r>
          </a:p>
          <a:p>
            <a:pPr algn="ctr"/>
            <a:r>
              <a:rPr lang="en-US" sz="2000" dirty="0"/>
              <a:t>Melanie </a:t>
            </a:r>
            <a:r>
              <a:rPr lang="en-US" sz="2000" dirty="0" err="1"/>
              <a:t>Forien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Guilio</a:t>
            </a:r>
            <a:r>
              <a:rPr lang="en-US" sz="2000" dirty="0"/>
              <a:t> Solferino (ETH)</a:t>
            </a:r>
          </a:p>
          <a:p>
            <a:pPr algn="ctr"/>
            <a:r>
              <a:rPr lang="en-US" sz="2000" dirty="0"/>
              <a:t>Nick </a:t>
            </a:r>
            <a:r>
              <a:rPr lang="en-US" sz="2000" dirty="0" err="1"/>
              <a:t>Bagdassarov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Sharzad</a:t>
            </a:r>
            <a:r>
              <a:rPr lang="en-US" sz="2000" dirty="0"/>
              <a:t> </a:t>
            </a:r>
            <a:r>
              <a:rPr lang="en-US" sz="2000" dirty="0" err="1"/>
              <a:t>Manoocheri</a:t>
            </a:r>
            <a:r>
              <a:rPr lang="en-US" sz="2000" dirty="0"/>
              <a:t> (ETH) </a:t>
            </a:r>
          </a:p>
          <a:p>
            <a:pPr algn="ctr"/>
            <a:r>
              <a:rPr lang="en-US" sz="2000" dirty="0" err="1"/>
              <a:t>Guiliano</a:t>
            </a:r>
            <a:r>
              <a:rPr lang="en-US" sz="2000" dirty="0"/>
              <a:t> </a:t>
            </a:r>
            <a:r>
              <a:rPr lang="en-US" sz="2000" dirty="0" err="1"/>
              <a:t>Kraettli</a:t>
            </a:r>
            <a:r>
              <a:rPr lang="en-US" sz="2000" dirty="0"/>
              <a:t> (ETH) </a:t>
            </a:r>
          </a:p>
        </p:txBody>
      </p:sp>
    </p:spTree>
    <p:extLst>
      <p:ext uri="{BB962C8B-B14F-4D97-AF65-F5344CB8AC3E}">
        <p14:creationId xmlns:p14="http://schemas.microsoft.com/office/powerpoint/2010/main" val="119143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Macroscopic viscous rheology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06932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Pure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168771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granular solids: </a:t>
            </a:r>
          </a:p>
          <a:p>
            <a:r>
              <a:rPr lang="en-US" sz="2000" dirty="0"/>
              <a:t>	macroscopic Newtonian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z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microscopically Newtonian?</a:t>
            </a:r>
          </a:p>
        </p:txBody>
      </p:sp>
    </p:spTree>
    <p:extLst>
      <p:ext uri="{BB962C8B-B14F-4D97-AF65-F5344CB8AC3E}">
        <p14:creationId xmlns:p14="http://schemas.microsoft.com/office/powerpoint/2010/main" val="17044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336262"/>
              </p:ext>
            </p:extLst>
          </p:nvPr>
        </p:nvGraphicFramePr>
        <p:xfrm>
          <a:off x="2497600" y="1802633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CorelDRAW" r:id="rId3" imgW="1225515" imgH="1224369" progId="CorelDraw.Graphic.18">
                  <p:embed/>
                </p:oleObj>
              </mc:Choice>
              <mc:Fallback>
                <p:oleObj name="CorelDRAW" r:id="rId3" imgW="1225515" imgH="122436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7600" y="1802633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502802" y="3603330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915494" y="1355040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–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921746"/>
              </p:ext>
            </p:extLst>
          </p:nvPr>
        </p:nvGraphicFramePr>
        <p:xfrm>
          <a:off x="8248687" y="1801612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CorelDRAW" r:id="rId5" imgW="1225515" imgH="1603810" progId="CorelDraw.Graphic.18">
                  <p:embed/>
                </p:oleObj>
              </mc:Choice>
              <mc:Fallback>
                <p:oleObj name="CorelDRAW" r:id="rId5" imgW="1225515" imgH="16038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48687" y="1801612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7159588" y="1354019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7177319" y="3603330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04580" y="4797162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2460" y="4797162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uiExpand="1" build="p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488442"/>
              </p:ext>
            </p:extLst>
          </p:nvPr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name="CorelDRAW" r:id="rId4" imgW="4520160" imgH="2749680" progId="CorelDraw.Graphic.18">
                  <p:embed/>
                </p:oleObj>
              </mc:Choice>
              <mc:Fallback>
                <p:oleObj name="CorelDRAW" r:id="rId4" imgW="4520160" imgH="274968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46208" y="1288753"/>
            <a:ext cx="57825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sedimentary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, is identical to the disaggregation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d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a proxy for grain coordination number (CN):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14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36%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5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60%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preserved at the top of the sediment column even if compaction is turned 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92530" y="8578472"/>
            <a:ext cx="10360620" cy="1538551"/>
            <a:chOff x="2047356" y="2137971"/>
            <a:chExt cx="10360620" cy="3239081"/>
          </a:xfrm>
        </p:grpSpPr>
        <p:sp>
          <p:nvSpPr>
            <p:cNvPr id="18" name="Rectangle 17"/>
            <p:cNvSpPr/>
            <p:nvPr/>
          </p:nvSpPr>
          <p:spPr>
            <a:xfrm>
              <a:off x="2047356" y="2137971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8164821"/>
                </p:ext>
              </p:extLst>
            </p:nvPr>
          </p:nvGraphicFramePr>
          <p:xfrm>
            <a:off x="11315776" y="5008752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6" name="Equation" r:id="rId6" imgW="1091880" imgH="368280" progId="Equation.DSMT4">
                    <p:embed/>
                  </p:oleObj>
                </mc:Choice>
                <mc:Fallback>
                  <p:oleObj name="Equation" r:id="rId6" imgW="10918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315776" y="5008752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005561" y="7698103"/>
            <a:ext cx="569579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90258" y="7129608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Grain contact area is a f(</a:t>
            </a: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0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x</a:t>
            </a:r>
            <a:r>
              <a:rPr lang="en-US" baseline="-25000" dirty="0" err="1"/>
              <a:t>solid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1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/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86258" y="71382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 and it is going to be path dependent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3383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Experiments: A result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Olivine, annealed 24 h, centrifuged 5 h @ 1500g, </a:t>
            </a:r>
            <a:r>
              <a:rPr lang="en-US" sz="2000" i="1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 ≈ </a:t>
            </a:r>
            <a:r>
              <a:rPr lang="en-US" sz="2000" i="1" dirty="0" err="1">
                <a:solidFill>
                  <a:srgbClr val="FF0000"/>
                </a:solidFill>
              </a:rPr>
              <a:t>h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Dr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 ≈ .03 bar = 3 </a:t>
            </a:r>
            <a:r>
              <a:rPr lang="en-US" sz="2000" dirty="0" err="1">
                <a:solidFill>
                  <a:srgbClr val="FF0000"/>
                </a:solidFill>
              </a:rPr>
              <a:t>kPa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472064"/>
              </p:ext>
            </p:extLst>
          </p:nvPr>
        </p:nvGraphicFramePr>
        <p:xfrm>
          <a:off x="733337" y="2137966"/>
          <a:ext cx="6804025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CorelDRAW" r:id="rId3" imgW="6804463" imgH="2792410" progId="CorelDraw.Graphic.18">
                  <p:embed/>
                </p:oleObj>
              </mc:Choice>
              <mc:Fallback>
                <p:oleObj name="CorelDRAW" r:id="rId3" imgW="6804463" imgH="27924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3337" y="2137966"/>
                        <a:ext cx="6804025" cy="279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394143" y="5188203"/>
            <a:ext cx="4097712" cy="360606"/>
          </a:xfrm>
        </p:spPr>
        <p:txBody>
          <a:bodyPr>
            <a:noAutofit/>
          </a:bodyPr>
          <a:lstStyle/>
          <a:p>
            <a:r>
              <a:rPr lang="en-US" sz="2000" dirty="0"/>
              <a:t>residuals suggest a concave profile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99779" y="2528047"/>
            <a:ext cx="3200400" cy="6656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9779" y="4388118"/>
            <a:ext cx="1766249" cy="1771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84" y="2137966"/>
            <a:ext cx="3155950" cy="25019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695337" y="1784933"/>
            <a:ext cx="2655244" cy="353033"/>
          </a:xfrm>
        </p:spPr>
        <p:txBody>
          <a:bodyPr>
            <a:noAutofit/>
          </a:bodyPr>
          <a:lstStyle/>
          <a:p>
            <a:r>
              <a:rPr lang="en-US" sz="2000" dirty="0"/>
              <a:t>flattened grain contacts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F06FE-E534-4764-8972-83016562CADC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9112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" y="-46229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(19)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645485"/>
            <a:ext cx="10515600" cy="360606"/>
          </a:xfrm>
        </p:spPr>
        <p:txBody>
          <a:bodyPr/>
          <a:lstStyle/>
          <a:p>
            <a:r>
              <a:rPr lang="en-US" sz="1800" dirty="0"/>
              <a:t>They all compact. Olivine profiles consistently concave; plagioclase and chromite don’t resolve curvature</a:t>
            </a:r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5069537"/>
            <a:ext cx="10515600" cy="353236"/>
          </a:xfrm>
        </p:spPr>
        <p:txBody>
          <a:bodyPr>
            <a:normAutofit/>
          </a:bodyPr>
          <a:lstStyle/>
          <a:p>
            <a:r>
              <a:rPr lang="en-US" sz="1800" dirty="0"/>
              <a:t>Compaction is time-dependent (aka viscous)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612043" y="5472127"/>
            <a:ext cx="10515600" cy="360606"/>
          </a:xfrm>
        </p:spPr>
        <p:txBody>
          <a:bodyPr/>
          <a:lstStyle/>
          <a:p>
            <a:r>
              <a:rPr lang="en-US" sz="1800" dirty="0"/>
              <a:t>Profiles don’t extrapolate to the sedimentary porosity (</a:t>
            </a:r>
            <a:r>
              <a:rPr lang="en-US" sz="1800" dirty="0" err="1">
                <a:latin typeface="Symbol" panose="05050102010706020507" pitchFamily="18" charset="2"/>
              </a:rPr>
              <a:t>f</a:t>
            </a:r>
            <a:r>
              <a:rPr lang="en-US" sz="1800" baseline="-25000" dirty="0" err="1"/>
              <a:t>sed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336845-63E0-4DED-A473-6A69D7D23789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1"/>
            <a:ext cx="10515600" cy="538164"/>
          </a:xfrm>
        </p:spPr>
        <p:txBody>
          <a:bodyPr>
            <a:normAutofit/>
          </a:bodyPr>
          <a:lstStyle/>
          <a:p>
            <a:r>
              <a:rPr lang="en-US" sz="2400" dirty="0"/>
              <a:t>Is the mechanism melt-assisted grain-boundary diffusion controlled (</a:t>
            </a:r>
            <a:r>
              <a:rPr lang="en-US" sz="2400" dirty="0">
                <a:solidFill>
                  <a:srgbClr val="FF0000"/>
                </a:solidFill>
              </a:rPr>
              <a:t>GBD</a:t>
            </a:r>
            <a:r>
              <a:rPr lang="en-US" sz="2400" dirty="0"/>
              <a:t>) creep?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2" y="1218301"/>
            <a:ext cx="10750617" cy="12342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Compaction is undetectable in “failed” olivine + sulfide-melt experiments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= 20-40%, </a:t>
            </a:r>
            <a:r>
              <a:rPr lang="en-US" sz="2000" dirty="0" err="1"/>
              <a:t>Solferino</a:t>
            </a:r>
            <a:r>
              <a:rPr lang="en-US" sz="2000" dirty="0"/>
              <a:t> 2008)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=&gt; 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753811" y="2280352"/>
            <a:ext cx="10515600" cy="11737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silica solubility is negligible in sulfide liquids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diffusion through the melt is essential to the compaction mechanism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mechanism cannot be dislocation creep or bulk diffusion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244373"/>
              </p:ext>
            </p:extLst>
          </p:nvPr>
        </p:nvGraphicFramePr>
        <p:xfrm>
          <a:off x="8726932" y="2091064"/>
          <a:ext cx="19399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CorelDRAW" r:id="rId3" imgW="1939156" imgH="1297034" progId="CorelDraw.Graphic.18">
                  <p:embed/>
                </p:oleObj>
              </mc:Choice>
              <mc:Fallback>
                <p:oleObj name="CorelDRAW" r:id="rId3" imgW="1939156" imgH="129703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6932" y="2091064"/>
                        <a:ext cx="1939925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93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6"/>
            <a:ext cx="11154655" cy="120502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If creep is grain-boundary diffusion-controlled, grain boundaries must be melt-free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=&gt;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8303" y="5080674"/>
            <a:ext cx="10515600" cy="6487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/>
              <a:t>The mechanism is not simply fast diffusion through the melt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8599" y="1749649"/>
            <a:ext cx="9447848" cy="3133725"/>
            <a:chOff x="2431528" y="2372750"/>
            <a:chExt cx="9447848" cy="3133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1528" y="2372750"/>
              <a:ext cx="9447848" cy="3133725"/>
            </a:xfrm>
            <a:prstGeom prst="rect">
              <a:avLst/>
            </a:prstGeom>
          </p:spPr>
        </p:pic>
        <p:sp>
          <p:nvSpPr>
            <p:cNvPr id="9" name="Text Placeholder 6"/>
            <p:cNvSpPr txBox="1">
              <a:spLocks/>
            </p:cNvSpPr>
            <p:nvPr/>
          </p:nvSpPr>
          <p:spPr>
            <a:xfrm>
              <a:off x="3899849" y="4983906"/>
              <a:ext cx="1862216" cy="3181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Schmidt et al. (2012)</a:t>
              </a:r>
            </a:p>
          </p:txBody>
        </p:sp>
        <p:sp>
          <p:nvSpPr>
            <p:cNvPr id="10" name="Text Placeholder 6"/>
            <p:cNvSpPr txBox="1">
              <a:spLocks/>
            </p:cNvSpPr>
            <p:nvPr/>
          </p:nvSpPr>
          <p:spPr>
            <a:xfrm>
              <a:off x="9325535" y="3149847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cs typeface="Arial" panose="020B0604020202020204" pitchFamily="34" charset="0"/>
                </a:rPr>
                <a:t>Olivine</a:t>
              </a:r>
            </a:p>
          </p:txBody>
        </p:sp>
        <p:sp>
          <p:nvSpPr>
            <p:cNvPr id="11" name="Text Placeholder 6"/>
            <p:cNvSpPr txBox="1">
              <a:spLocks/>
            </p:cNvSpPr>
            <p:nvPr/>
          </p:nvSpPr>
          <p:spPr>
            <a:xfrm>
              <a:off x="10351993" y="4445242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Melt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A87FE-D306-43D8-9EFC-09E04ECC3BF6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84941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What do the experiments tell us?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962493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Viscous mechanism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2042" y="20453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What we don’t know: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2795147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Initial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Effective pressure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idx="12"/>
          </p:nvPr>
        </p:nvSpPr>
        <p:spPr>
          <a:xfrm>
            <a:off x="612042" y="3877957"/>
            <a:ext cx="8780610" cy="7100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 experiments cannot be interpreted without a model</a:t>
            </a:r>
          </a:p>
        </p:txBody>
      </p:sp>
    </p:spTree>
    <p:extLst>
      <p:ext uri="{BB962C8B-B14F-4D97-AF65-F5344CB8AC3E}">
        <p14:creationId xmlns:p14="http://schemas.microsoft.com/office/powerpoint/2010/main" val="25378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I: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>
                <a:latin typeface="Symbol" panose="05050102010706020507" pitchFamily="18" charset="2"/>
              </a:rPr>
              <a:t>(f)</a:t>
            </a:r>
            <a:r>
              <a:rPr lang="en-US" sz="2400" dirty="0"/>
              <a:t> for the grain-boundary diffusion mechanism: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732169" y="1165817"/>
            <a:ext cx="5971442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Cooper &amp; </a:t>
            </a:r>
            <a:r>
              <a:rPr lang="en-US" sz="2000" dirty="0" err="1"/>
              <a:t>Kohlstedt</a:t>
            </a:r>
            <a:r>
              <a:rPr lang="en-US" sz="2000" dirty="0"/>
              <a:t> (1984) [rock mechanics]: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idx="10"/>
          </p:nvPr>
        </p:nvSpPr>
        <p:spPr>
          <a:xfrm>
            <a:off x="5751328" y="3604251"/>
            <a:ext cx="6368483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Takei &amp; </a:t>
            </a:r>
            <a:r>
              <a:rPr lang="en-US" sz="2000" dirty="0" err="1"/>
              <a:t>Holtzman</a:t>
            </a:r>
            <a:r>
              <a:rPr lang="en-US" sz="2000" dirty="0"/>
              <a:t> (2009), Rudge (2018) [mathematics]: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571391"/>
              </p:ext>
            </p:extLst>
          </p:nvPr>
        </p:nvGraphicFramePr>
        <p:xfrm>
          <a:off x="6324600" y="1570038"/>
          <a:ext cx="38227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4" name="Equation" r:id="rId4" imgW="3822480" imgH="1244520" progId="Equation.DSMT4">
                  <p:embed/>
                </p:oleObj>
              </mc:Choice>
              <mc:Fallback>
                <p:oleObj name="Equation" r:id="rId4" imgW="382248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1570038"/>
                        <a:ext cx="38227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145389"/>
              </p:ext>
            </p:extLst>
          </p:nvPr>
        </p:nvGraphicFramePr>
        <p:xfrm>
          <a:off x="6330950" y="4008554"/>
          <a:ext cx="27051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5" name="Equation" r:id="rId6" imgW="2705040" imgH="888840" progId="Equation.DSMT4">
                  <p:embed/>
                </p:oleObj>
              </mc:Choice>
              <mc:Fallback>
                <p:oleObj name="Equation" r:id="rId6" imgW="27050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0950" y="4008554"/>
                        <a:ext cx="27051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675447"/>
              </p:ext>
            </p:extLst>
          </p:nvPr>
        </p:nvGraphicFramePr>
        <p:xfrm>
          <a:off x="1554473" y="1785770"/>
          <a:ext cx="2532063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6" name="CorelDRAW" r:id="rId8" imgW="2532284" imgH="3253531" progId="CorelDraw.Graphic.18">
                  <p:embed/>
                </p:oleObj>
              </mc:Choice>
              <mc:Fallback>
                <p:oleObj name="CorelDRAW" r:id="rId8" imgW="2532284" imgH="325353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4473" y="1785770"/>
                        <a:ext cx="2532063" cy="325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093020"/>
              </p:ext>
            </p:extLst>
          </p:nvPr>
        </p:nvGraphicFramePr>
        <p:xfrm>
          <a:off x="1381292" y="1499351"/>
          <a:ext cx="49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7" name="Equation" r:id="rId10" imgW="495000" imgH="291960" progId="Equation.DSMT4">
                  <p:embed/>
                </p:oleObj>
              </mc:Choice>
              <mc:Fallback>
                <p:oleObj name="Equation" r:id="rId10" imgW="495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1292" y="1499351"/>
                        <a:ext cx="49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254103"/>
              </p:ext>
            </p:extLst>
          </p:nvPr>
        </p:nvGraphicFramePr>
        <p:xfrm>
          <a:off x="4110599" y="4783363"/>
          <a:ext cx="647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8" name="Equation" r:id="rId12" imgW="647640" imgH="330120" progId="Equation.DSMT4">
                  <p:embed/>
                </p:oleObj>
              </mc:Choice>
              <mc:Fallback>
                <p:oleObj name="Equation" r:id="rId12" imgW="6476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10599" y="4783363"/>
                        <a:ext cx="647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06347" y="4965034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0921" y="4957497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380477"/>
              </p:ext>
            </p:extLst>
          </p:nvPr>
        </p:nvGraphicFramePr>
        <p:xfrm>
          <a:off x="1606455" y="1977276"/>
          <a:ext cx="2239963" cy="29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9" name="CorelDRAW" r:id="rId14" imgW="2239828" imgH="2978983" progId="CorelDraw.Graphic.18">
                  <p:embed/>
                </p:oleObj>
              </mc:Choice>
              <mc:Fallback>
                <p:oleObj name="CorelDRAW" r:id="rId14" imgW="2239828" imgH="297898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06455" y="1977276"/>
                        <a:ext cx="2239963" cy="297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Placeholder 4"/>
          <p:cNvSpPr>
            <a:spLocks noGrp="1"/>
          </p:cNvSpPr>
          <p:nvPr>
            <p:ph type="body" idx="11"/>
          </p:nvPr>
        </p:nvSpPr>
        <p:spPr>
          <a:xfrm>
            <a:off x="612043" y="5648950"/>
            <a:ext cx="10515600" cy="666929"/>
          </a:xfrm>
        </p:spPr>
        <p:txBody>
          <a:bodyPr>
            <a:normAutofit/>
          </a:bodyPr>
          <a:lstStyle/>
          <a:p>
            <a:r>
              <a:rPr lang="en-US" sz="2000" dirty="0"/>
              <a:t>If 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</a:t>
            </a:r>
            <a:r>
              <a:rPr lang="en-US" sz="2000" baseline="-25000" dirty="0" err="1"/>
              <a:t>sed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  <a:sym typeface="Symbol" panose="05050102010706020507" pitchFamily="18" charset="2"/>
              </a:rPr>
              <a:t>z</a:t>
            </a:r>
            <a:r>
              <a:rPr lang="en-US" sz="2000" dirty="0">
                <a:sym typeface="Symbol" panose="05050102010706020507" pitchFamily="18" charset="2"/>
              </a:rPr>
              <a:t> </a:t>
            </a:r>
            <a:r>
              <a:rPr lang="en-US" sz="2000" dirty="0"/>
              <a:t> 0: initial stage cannot be rheologically-limited</a:t>
            </a:r>
          </a:p>
        </p:txBody>
      </p:sp>
    </p:spTree>
    <p:extLst>
      <p:ext uri="{BB962C8B-B14F-4D97-AF65-F5344CB8AC3E}">
        <p14:creationId xmlns:p14="http://schemas.microsoft.com/office/powerpoint/2010/main" val="23279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3" y="78128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II: Rheologically-limited compaction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439550"/>
              </p:ext>
            </p:extLst>
          </p:nvPr>
        </p:nvGraphicFramePr>
        <p:xfrm>
          <a:off x="3788107" y="976313"/>
          <a:ext cx="2565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7" name="Equation" r:id="rId4" imgW="2565360" imgH="660240" progId="Equation.DSMT4">
                  <p:embed/>
                </p:oleObj>
              </mc:Choice>
              <mc:Fallback>
                <p:oleObj name="Equation" r:id="rId4" imgW="25653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8107" y="976313"/>
                        <a:ext cx="25654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696538"/>
              </p:ext>
            </p:extLst>
          </p:nvPr>
        </p:nvGraphicFramePr>
        <p:xfrm>
          <a:off x="3768645" y="3421277"/>
          <a:ext cx="2654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8" name="Equation" r:id="rId6" imgW="2654280" imgH="736560" progId="Equation.DSMT4">
                  <p:embed/>
                </p:oleObj>
              </mc:Choice>
              <mc:Fallback>
                <p:oleObj name="Equation" r:id="rId6" imgW="2654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68645" y="3421277"/>
                        <a:ext cx="2654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869267"/>
              </p:ext>
            </p:extLst>
          </p:nvPr>
        </p:nvGraphicFramePr>
        <p:xfrm>
          <a:off x="3808825" y="4260850"/>
          <a:ext cx="3213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" name="Equation" r:id="rId8" imgW="3213000" imgH="761760" progId="Equation.DSMT4">
                  <p:embed/>
                </p:oleObj>
              </mc:Choice>
              <mc:Fallback>
                <p:oleObj name="Equation" r:id="rId8" imgW="321300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8825" y="4260850"/>
                        <a:ext cx="3213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63716"/>
              </p:ext>
            </p:extLst>
          </p:nvPr>
        </p:nvGraphicFramePr>
        <p:xfrm>
          <a:off x="2709993" y="5295900"/>
          <a:ext cx="43180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0" name="Equation" r:id="rId10" imgW="4317840" imgH="1473120" progId="Equation.DSMT4">
                  <p:embed/>
                </p:oleObj>
              </mc:Choice>
              <mc:Fallback>
                <p:oleObj name="Equation" r:id="rId10" imgW="4317840" imgH="1473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09993" y="5295900"/>
                        <a:ext cx="4318000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Placeholder 3"/>
          <p:cNvSpPr txBox="1">
            <a:spLocks/>
          </p:cNvSpPr>
          <p:nvPr/>
        </p:nvSpPr>
        <p:spPr>
          <a:xfrm>
            <a:off x="771609" y="1036796"/>
            <a:ext cx="2895768" cy="53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Governing equation: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771609" y="1831946"/>
            <a:ext cx="3378702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GBD porosity dependence: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460509"/>
              </p:ext>
            </p:extLst>
          </p:nvPr>
        </p:nvGraphicFramePr>
        <p:xfrm>
          <a:off x="3804149" y="1741404"/>
          <a:ext cx="3314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" name="Equation" r:id="rId12" imgW="3314520" imgH="850680" progId="Equation.DSMT4">
                  <p:embed/>
                </p:oleObj>
              </mc:Choice>
              <mc:Fallback>
                <p:oleObj name="Equation" r:id="rId12" imgW="33145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04149" y="1741404"/>
                        <a:ext cx="33147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239697"/>
              </p:ext>
            </p:extLst>
          </p:nvPr>
        </p:nvGraphicFramePr>
        <p:xfrm>
          <a:off x="3817002" y="2613025"/>
          <a:ext cx="28575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2" name="Equation" r:id="rId14" imgW="2857320" imgH="736560" progId="Equation.DSMT4">
                  <p:embed/>
                </p:oleObj>
              </mc:Choice>
              <mc:Fallback>
                <p:oleObj name="Equation" r:id="rId14" imgW="28573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7002" y="2613025"/>
                        <a:ext cx="28575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Placeholder 3"/>
          <p:cNvSpPr txBox="1">
            <a:spLocks/>
          </p:cNvSpPr>
          <p:nvPr/>
        </p:nvSpPr>
        <p:spPr>
          <a:xfrm>
            <a:off x="771609" y="2735169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Problem:</a:t>
            </a: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771609" y="359080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1d compaction:</a:t>
            </a: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71609" y="443443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Constitutive relation:</a:t>
            </a: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771609" y="5488528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Manipulation:</a:t>
            </a:r>
          </a:p>
        </p:txBody>
      </p:sp>
      <p:sp>
        <p:nvSpPr>
          <p:cNvPr id="39" name="Title 5"/>
          <p:cNvSpPr txBox="1">
            <a:spLocks/>
          </p:cNvSpPr>
          <p:nvPr/>
        </p:nvSpPr>
        <p:spPr>
          <a:xfrm>
            <a:off x="7152954" y="5341944"/>
            <a:ext cx="3515715" cy="593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=&gt; Optimize for unknown 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000" baseline="-25000" dirty="0" err="1">
                <a:solidFill>
                  <a:srgbClr val="FF0000"/>
                </a:solidFill>
              </a:rPr>
              <a:t>sed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7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5" y="39190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Should you care about crystal mushes?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858310" y="1374529"/>
            <a:ext cx="5668325" cy="342968"/>
          </a:xfrm>
        </p:spPr>
        <p:txBody>
          <a:bodyPr>
            <a:noAutofit/>
          </a:bodyPr>
          <a:lstStyle/>
          <a:p>
            <a:r>
              <a:rPr lang="en-US" sz="2000" dirty="0"/>
              <a:t>You should care about fluid expulsion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266050"/>
            <a:ext cx="1709931" cy="2712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E0DF99-B08F-4EB5-822E-F344932E9651}"/>
              </a:ext>
            </a:extLst>
          </p:cNvPr>
          <p:cNvGrpSpPr/>
          <p:nvPr/>
        </p:nvGrpSpPr>
        <p:grpSpPr>
          <a:xfrm>
            <a:off x="2840434" y="2256218"/>
            <a:ext cx="8996432" cy="4106201"/>
            <a:chOff x="2840434" y="2266050"/>
            <a:chExt cx="8996432" cy="41062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434" y="2266050"/>
              <a:ext cx="1859284" cy="2727966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3426486"/>
                </p:ext>
              </p:extLst>
            </p:nvPr>
          </p:nvGraphicFramePr>
          <p:xfrm>
            <a:off x="5859501" y="2702933"/>
            <a:ext cx="2425700" cy="185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7" name="Equation" r:id="rId6" imgW="2425680" imgH="1854000" progId="Equation.DSMT4">
                    <p:embed/>
                  </p:oleObj>
                </mc:Choice>
                <mc:Fallback>
                  <p:oleObj name="Equation" r:id="rId6" imgW="2425680" imgH="18540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59501" y="2702933"/>
                          <a:ext cx="2425700" cy="185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742C8D03-0BDC-413E-82A7-B2C72DB39E4A}"/>
                </a:ext>
              </a:extLst>
            </p:cNvPr>
            <p:cNvSpPr txBox="1">
              <a:spLocks/>
            </p:cNvSpPr>
            <p:nvPr/>
          </p:nvSpPr>
          <p:spPr>
            <a:xfrm>
              <a:off x="9059091" y="3180448"/>
              <a:ext cx="2777775" cy="11497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k</a:t>
              </a:r>
              <a:r>
                <a:rPr lang="en-US" sz="2000" dirty="0"/>
                <a:t> – matrix permeability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r>
                <a:rPr lang="en-US" sz="2000" dirty="0"/>
                <a:t> – matrix bulk viscosity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0ADFDE34-5711-46D1-A09D-8E135D5DD60F}"/>
                </a:ext>
              </a:extLst>
            </p:cNvPr>
            <p:cNvSpPr txBox="1">
              <a:spLocks/>
            </p:cNvSpPr>
            <p:nvPr/>
          </p:nvSpPr>
          <p:spPr>
            <a:xfrm>
              <a:off x="9402384" y="5958256"/>
              <a:ext cx="2107286" cy="4139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McKenzie 1984,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8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00" y="4101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50348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836" y="699612"/>
            <a:ext cx="5137297" cy="19642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Back-calculated profiles for the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4 most compacted olivine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536" y="357536"/>
            <a:ext cx="6035040" cy="6258211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113836" y="2773091"/>
            <a:ext cx="5137297" cy="196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Surface compaction induced by accounting for the pressure variation due to finite grain size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0992" y="41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/>
              <a:t>Can it be right? Self-consistency test I: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536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645107" y="818147"/>
          <a:ext cx="2135187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2" name="CorelDRAW" r:id="rId3" imgW="2134532" imgH="2254760" progId="CorelDraw.Graphic.18">
                  <p:embed/>
                </p:oleObj>
              </mc:Choice>
              <mc:Fallback>
                <p:oleObj name="CorelDRAW" r:id="rId3" imgW="2134532" imgH="22547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5107" y="818147"/>
                        <a:ext cx="2135187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389143"/>
              </p:ext>
            </p:extLst>
          </p:nvPr>
        </p:nvGraphicFramePr>
        <p:xfrm>
          <a:off x="7240588" y="1498600"/>
          <a:ext cx="1574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" name="Equation" r:id="rId5" imgW="1574640" imgH="723600" progId="Equation.DSMT4">
                  <p:embed/>
                </p:oleObj>
              </mc:Choice>
              <mc:Fallback>
                <p:oleObj name="Equation" r:id="rId5" imgW="15746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0588" y="1498600"/>
                        <a:ext cx="15748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965407" y="4351338"/>
          <a:ext cx="698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4" name="Equation" r:id="rId7" imgW="698400" imgH="609480" progId="Equation.DSMT4">
                  <p:embed/>
                </p:oleObj>
              </mc:Choice>
              <mc:Fallback>
                <p:oleObj name="Equation" r:id="rId7" imgW="698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5407" y="4351338"/>
                        <a:ext cx="698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663907" y="3569494"/>
          <a:ext cx="2303463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5" name="CorelDRAW" r:id="rId9" imgW="2303432" imgH="2172973" progId="CorelDraw.Graphic.18">
                  <p:embed/>
                </p:oleObj>
              </mc:Choice>
              <mc:Fallback>
                <p:oleObj name="CorelDRAW" r:id="rId9" imgW="2303432" imgH="217297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3907" y="3569494"/>
                        <a:ext cx="2303463" cy="217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5"/>
          <p:cNvSpPr txBox="1">
            <a:spLocks/>
          </p:cNvSpPr>
          <p:nvPr/>
        </p:nvSpPr>
        <p:spPr>
          <a:xfrm>
            <a:off x="9031704" y="3322888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hydraulic regime</a:t>
            </a:r>
          </a:p>
        </p:txBody>
      </p:sp>
      <p:sp>
        <p:nvSpPr>
          <p:cNvPr id="26" name="Title 5"/>
          <p:cNvSpPr txBox="1">
            <a:spLocks/>
          </p:cNvSpPr>
          <p:nvPr/>
        </p:nvSpPr>
        <p:spPr>
          <a:xfrm>
            <a:off x="9119936" y="5602855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+mn-lt"/>
              </a:rPr>
              <a:t>rheologic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regime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70548" y="2499143"/>
          <a:ext cx="444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6" name="Equation" r:id="rId11" imgW="444240" imgH="698400" progId="Equation.DSMT4">
                  <p:embed/>
                </p:oleObj>
              </mc:Choice>
              <mc:Fallback>
                <p:oleObj name="Equation" r:id="rId11" imgW="44424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70548" y="2499143"/>
                        <a:ext cx="4445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0976109" y="4510087"/>
          <a:ext cx="165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" name="Equation" r:id="rId13" imgW="164880" imgH="291960" progId="Equation.DSMT4">
                  <p:embed/>
                </p:oleObj>
              </mc:Choice>
              <mc:Fallback>
                <p:oleObj name="Equation" r:id="rId13" imgW="164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976109" y="4510087"/>
                        <a:ext cx="165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5557" y="1395715"/>
            <a:ext cx="6043584" cy="543651"/>
            <a:chOff x="442839" y="1449137"/>
            <a:chExt cx="6043584" cy="543651"/>
          </a:xfrm>
        </p:grpSpPr>
        <p:sp>
          <p:nvSpPr>
            <p:cNvPr id="11" name="Title 5"/>
            <p:cNvSpPr txBox="1">
              <a:spLocks/>
            </p:cNvSpPr>
            <p:nvPr/>
          </p:nvSpPr>
          <p:spPr>
            <a:xfrm>
              <a:off x="442839" y="1449137"/>
              <a:ext cx="5137297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#1: settling is instantaneous,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4148618"/>
                </p:ext>
              </p:extLst>
            </p:nvPr>
          </p:nvGraphicFramePr>
          <p:xfrm>
            <a:off x="5191023" y="1613125"/>
            <a:ext cx="1295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8" name="Equation" r:id="rId15" imgW="1295280" imgH="355320" progId="Equation.DSMT4">
                    <p:embed/>
                  </p:oleObj>
                </mc:Choice>
                <mc:Fallback>
                  <p:oleObj name="Equation" r:id="rId15" imgW="12952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91023" y="1613125"/>
                          <a:ext cx="12954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25557" y="2095661"/>
            <a:ext cx="7195349" cy="543651"/>
            <a:chOff x="331575" y="2149083"/>
            <a:chExt cx="7195349" cy="543651"/>
          </a:xfrm>
        </p:grpSpPr>
        <p:sp>
          <p:nvSpPr>
            <p:cNvPr id="13" name="Title 5"/>
            <p:cNvSpPr txBox="1">
              <a:spLocks/>
            </p:cNvSpPr>
            <p:nvPr/>
          </p:nvSpPr>
          <p:spPr>
            <a:xfrm>
              <a:off x="331575" y="2149083"/>
              <a:ext cx="6206754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#2: hydraulically-limited phase is short, 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0042301"/>
                </p:ext>
              </p:extLst>
            </p:nvPr>
          </p:nvGraphicFramePr>
          <p:xfrm>
            <a:off x="6155324" y="2289008"/>
            <a:ext cx="1371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9" name="Equation" r:id="rId17" imgW="1371600" imgH="355320" progId="Equation.DSMT4">
                    <p:embed/>
                  </p:oleObj>
                </mc:Choice>
                <mc:Fallback>
                  <p:oleObj name="Equation" r:id="rId17" imgW="1371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155324" y="2289008"/>
                          <a:ext cx="1371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-152243" y="2779237"/>
            <a:ext cx="8072032" cy="543651"/>
            <a:chOff x="418636" y="3611254"/>
            <a:chExt cx="8072032" cy="543651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3127544"/>
                </p:ext>
              </p:extLst>
            </p:nvPr>
          </p:nvGraphicFramePr>
          <p:xfrm>
            <a:off x="7080968" y="3772192"/>
            <a:ext cx="1409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50" name="Equation" r:id="rId19" imgW="1409400" imgH="355320" progId="Equation.DSMT4">
                    <p:embed/>
                  </p:oleObj>
                </mc:Choice>
                <mc:Fallback>
                  <p:oleObj name="Equation" r:id="rId19" imgW="14094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80968" y="3772192"/>
                          <a:ext cx="14097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itle 5"/>
            <p:cNvSpPr txBox="1">
              <a:spLocks/>
            </p:cNvSpPr>
            <p:nvPr/>
          </p:nvSpPr>
          <p:spPr>
            <a:xfrm>
              <a:off x="418636" y="3611254"/>
              <a:ext cx="7209385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#3: hydraulically-limited compaction is minor,</a:t>
              </a:r>
            </a:p>
          </p:txBody>
        </p:sp>
      </p:grpSp>
      <p:sp>
        <p:nvSpPr>
          <p:cNvPr id="30" name="Title 5"/>
          <p:cNvSpPr txBox="1">
            <a:spLocks/>
          </p:cNvSpPr>
          <p:nvPr/>
        </p:nvSpPr>
        <p:spPr>
          <a:xfrm>
            <a:off x="499809" y="4293065"/>
            <a:ext cx="671513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Assumption #4: h/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>
                <a:latin typeface="+mn-lt"/>
              </a:rPr>
              <a:t> corresponds to the assumed regime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00687" y="122992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Can it be right? Self-consistency test II:</a:t>
            </a:r>
          </a:p>
        </p:txBody>
      </p:sp>
    </p:spTree>
    <p:extLst>
      <p:ext uri="{BB962C8B-B14F-4D97-AF65-F5344CB8AC3E}">
        <p14:creationId xmlns:p14="http://schemas.microsoft.com/office/powerpoint/2010/main" val="1521119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" y="365125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What does nature have to say?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462" y="2014654"/>
            <a:ext cx="10813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Viscosities inferred for partially molten crust and mantle by geophysical inversion* are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18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95325" y="4904261"/>
            <a:ext cx="1049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*Morgan &amp; Smith 92, </a:t>
            </a:r>
            <a:r>
              <a:rPr lang="en-US" dirty="0" err="1">
                <a:solidFill>
                  <a:prstClr val="black"/>
                </a:solidFill>
              </a:rPr>
              <a:t>Selway</a:t>
            </a:r>
            <a:r>
              <a:rPr lang="en-US" dirty="0">
                <a:solidFill>
                  <a:prstClr val="black"/>
                </a:solidFill>
              </a:rPr>
              <a:t> et al 20, </a:t>
            </a:r>
            <a:r>
              <a:rPr lang="en-US" dirty="0" err="1">
                <a:solidFill>
                  <a:prstClr val="black"/>
                </a:solidFill>
              </a:rPr>
              <a:t>Vergnolle</a:t>
            </a:r>
            <a:r>
              <a:rPr lang="en-US" dirty="0">
                <a:solidFill>
                  <a:prstClr val="black"/>
                </a:solidFill>
              </a:rPr>
              <a:t> et al 03, Jones &amp; </a:t>
            </a:r>
            <a:r>
              <a:rPr lang="en-US" dirty="0" err="1">
                <a:solidFill>
                  <a:prstClr val="black"/>
                </a:solidFill>
              </a:rPr>
              <a:t>Maclennen</a:t>
            </a:r>
            <a:r>
              <a:rPr lang="en-US" dirty="0">
                <a:solidFill>
                  <a:prstClr val="black"/>
                </a:solidFill>
              </a:rPr>
              <a:t> 05, Yamasaki &amp; Kobayashi 18, </a:t>
            </a:r>
            <a:r>
              <a:rPr lang="en-US" dirty="0" err="1">
                <a:solidFill>
                  <a:prstClr val="black"/>
                </a:solidFill>
              </a:rPr>
              <a:t>etc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83635" y="2511102"/>
            <a:ext cx="4413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Centrifuge**: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17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180273" y="3019734"/>
            <a:ext cx="3419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Rock mechanics: 10</a:t>
            </a:r>
            <a:r>
              <a:rPr lang="en-US" sz="2000" baseline="30000" dirty="0"/>
              <a:t>19</a:t>
            </a:r>
            <a:r>
              <a:rPr lang="en-US" sz="2000" dirty="0"/>
              <a:t>-10</a:t>
            </a:r>
            <a:r>
              <a:rPr lang="en-US" sz="2000" baseline="30000" dirty="0"/>
              <a:t>21  </a:t>
            </a:r>
            <a:r>
              <a:rPr lang="en-US" sz="2000" dirty="0"/>
              <a:t>Pa-s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5431189"/>
            <a:ext cx="10081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**d = 2 mm, T = 1373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1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8183" y="0"/>
            <a:ext cx="8934892" cy="806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Is diffusion creep viable in the mantle?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394741"/>
              </p:ext>
            </p:extLst>
          </p:nvPr>
        </p:nvGraphicFramePr>
        <p:xfrm>
          <a:off x="6450013" y="1106760"/>
          <a:ext cx="3695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Equation" r:id="rId3" imgW="3695400" imgH="990360" progId="Equation.DSMT4">
                  <p:embed/>
                </p:oleObj>
              </mc:Choice>
              <mc:Fallback>
                <p:oleObj name="Equation" r:id="rId3" imgW="36954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0013" y="1106760"/>
                        <a:ext cx="36957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227092" y="1483740"/>
            <a:ext cx="6141542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Diffusion creep is dominant at length scales of &lt; 25 km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1" y="1483740"/>
            <a:ext cx="4002244" cy="375336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1889760" y="2313806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5951220" y="1282020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9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19931"/>
            <a:ext cx="12123420" cy="80663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Compaction half-time – the time to reduce the porosity of a molten layer/region by half: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513169"/>
              </p:ext>
            </p:extLst>
          </p:nvPr>
        </p:nvGraphicFramePr>
        <p:xfrm>
          <a:off x="724181" y="18914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4181" y="18914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095501"/>
              </p:ext>
            </p:extLst>
          </p:nvPr>
        </p:nvGraphicFramePr>
        <p:xfrm>
          <a:off x="5770765" y="4151107"/>
          <a:ext cx="3314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Equation" r:id="rId5" imgW="3314520" imgH="812520" progId="Equation.DSMT4">
                  <p:embed/>
                </p:oleObj>
              </mc:Choice>
              <mc:Fallback>
                <p:oleObj name="Equation" r:id="rId5" imgW="331452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0765" y="4151107"/>
                        <a:ext cx="33147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5"/>
          <p:cNvSpPr txBox="1">
            <a:spLocks/>
          </p:cNvSpPr>
          <p:nvPr/>
        </p:nvSpPr>
        <p:spPr>
          <a:xfrm>
            <a:off x="647436" y="1237176"/>
            <a:ext cx="445796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Dimensionless numerical results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641003"/>
              </p:ext>
            </p:extLst>
          </p:nvPr>
        </p:nvGraphicFramePr>
        <p:xfrm>
          <a:off x="5749637" y="1780827"/>
          <a:ext cx="3962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Equation" r:id="rId7" imgW="3962160" imgH="711000" progId="Equation.DSMT4">
                  <p:embed/>
                </p:oleObj>
              </mc:Choice>
              <mc:Fallback>
                <p:oleObj name="Equation" r:id="rId7" imgW="396216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9637" y="1780827"/>
                        <a:ext cx="39624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612477" y="2327645"/>
            <a:ext cx="512410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dimensional time scales directly with viscosity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612477" y="1235593"/>
            <a:ext cx="456022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the viscosity matter?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5612477" y="2812776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it’s porosity dependence matter? Or the </a:t>
            </a:r>
            <a:r>
              <a:rPr lang="en-US" dirty="0" err="1">
                <a:latin typeface="+mn-lt"/>
              </a:rPr>
              <a:t>Melosh</a:t>
            </a:r>
            <a:r>
              <a:rPr lang="en-US" dirty="0">
                <a:latin typeface="+mn-lt"/>
              </a:rPr>
              <a:t>-Stevenson-McKenzie essential physics effect: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5612477" y="4260568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1-2 orders of magnitude isn’t chicken feed or is it?</a:t>
            </a:r>
          </a:p>
        </p:txBody>
      </p:sp>
    </p:spTree>
    <p:extLst>
      <p:ext uri="{BB962C8B-B14F-4D97-AF65-F5344CB8AC3E}">
        <p14:creationId xmlns:p14="http://schemas.microsoft.com/office/powerpoint/2010/main" val="835103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5"/>
          <p:cNvSpPr>
            <a:spLocks noGrp="1"/>
          </p:cNvSpPr>
          <p:nvPr>
            <p:ph type="title"/>
          </p:nvPr>
        </p:nvSpPr>
        <p:spPr>
          <a:xfrm>
            <a:off x="1415903" y="-10633"/>
            <a:ext cx="8934892" cy="81339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Layered Igneous Intrusions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082799" y="4013293"/>
            <a:ext cx="8267996" cy="62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dirty="0">
                <a:latin typeface="+mn-lt"/>
              </a:rPr>
              <a:t>Estimates from nature* (10</a:t>
            </a:r>
            <a:r>
              <a:rPr lang="en-US" sz="1800" baseline="30000" dirty="0">
                <a:latin typeface="+mn-lt"/>
              </a:rPr>
              <a:t>12</a:t>
            </a:r>
            <a:r>
              <a:rPr lang="en-US" sz="1800" dirty="0">
                <a:latin typeface="+mn-lt"/>
              </a:rPr>
              <a:t>-10</a:t>
            </a:r>
            <a:r>
              <a:rPr lang="en-US" sz="1800" baseline="30000" dirty="0">
                <a:latin typeface="+mn-lt"/>
              </a:rPr>
              <a:t>17</a:t>
            </a:r>
            <a:r>
              <a:rPr lang="en-US" sz="1800" dirty="0">
                <a:latin typeface="+mn-lt"/>
              </a:rPr>
              <a:t> Pa-s) are 1-2 orders of magnitude too low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050" y="6496735"/>
            <a:ext cx="7664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*Shirley 86, Boudreau &amp; </a:t>
            </a:r>
            <a:r>
              <a:rPr lang="en-US" sz="1400" dirty="0" err="1"/>
              <a:t>Philpots</a:t>
            </a:r>
            <a:r>
              <a:rPr lang="en-US" sz="1400" dirty="0"/>
              <a:t> 02, </a:t>
            </a:r>
            <a:r>
              <a:rPr lang="en-US" sz="1400" dirty="0" err="1"/>
              <a:t>Tegner</a:t>
            </a:r>
            <a:r>
              <a:rPr lang="en-US" sz="1400" dirty="0"/>
              <a:t> et al. 09, McKenzie 11.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5006" y="1145466"/>
            <a:ext cx="6156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Compaction lengths (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) are 1-10 km &gt;&gt; layer thickness (1-30 m)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-&gt; cumulate compaction is rheologically-limited</a:t>
            </a:r>
            <a:endParaRPr lang="en-US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265909"/>
            <a:ext cx="73504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Olivine </a:t>
            </a:r>
            <a:r>
              <a:rPr lang="en-US" i="1" dirty="0"/>
              <a:t>t</a:t>
            </a:r>
            <a:r>
              <a:rPr lang="en-US" baseline="-25000" dirty="0"/>
              <a:t>1/2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3 </a:t>
            </a:r>
            <a:r>
              <a:rPr lang="en-US" dirty="0"/>
              <a:t>y &lt; </a:t>
            </a:r>
            <a:r>
              <a:rPr lang="en-US" i="1" dirty="0" err="1"/>
              <a:t>t</a:t>
            </a:r>
            <a:r>
              <a:rPr lang="en-US" baseline="-25000" dirty="0" err="1"/>
              <a:t>cooling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4 </a:t>
            </a:r>
            <a:r>
              <a:rPr lang="en-US" dirty="0"/>
              <a:t>y  </a:t>
            </a: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4148665" y="3005571"/>
            <a:ext cx="38565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Silicate bulk viscosities ~ 10</a:t>
            </a:r>
            <a:r>
              <a:rPr lang="en-US" baseline="30000" dirty="0"/>
              <a:t>15</a:t>
            </a:r>
            <a:r>
              <a:rPr lang="en-US" dirty="0"/>
              <a:t>-10</a:t>
            </a:r>
            <a:r>
              <a:rPr lang="en-US" baseline="30000" dirty="0"/>
              <a:t>16</a:t>
            </a:r>
            <a:r>
              <a:rPr lang="en-US" dirty="0"/>
              <a:t> Pa-s 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4708086" y="3513402"/>
            <a:ext cx="27243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Previously ~ 10</a:t>
            </a:r>
            <a:r>
              <a:rPr lang="en-US" baseline="30000" dirty="0"/>
              <a:t>19</a:t>
            </a:r>
            <a:r>
              <a:rPr lang="en-US" dirty="0"/>
              <a:t>-10</a:t>
            </a:r>
            <a:r>
              <a:rPr lang="en-US" baseline="30000" dirty="0"/>
              <a:t>20  </a:t>
            </a:r>
            <a:r>
              <a:rPr lang="en-US" dirty="0"/>
              <a:t>Pa-s </a:t>
            </a:r>
          </a:p>
        </p:txBody>
      </p:sp>
    </p:spTree>
    <p:extLst>
      <p:ext uri="{BB962C8B-B14F-4D97-AF65-F5344CB8AC3E}">
        <p14:creationId xmlns:p14="http://schemas.microsoft.com/office/powerpoint/2010/main" val="3786768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310" y="712784"/>
            <a:ext cx="1613800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Conclusion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822833" y="1605390"/>
            <a:ext cx="620675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Everything happens faster in a centrifuge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556140" y="3266904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Something’s wrong, odds are it’s in the centrifuge experiments, but I can’t find it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52230" y="2436147"/>
            <a:ext cx="1034796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An order of magnitude lower permeability, 4 orders of magnitude lower matrix viscosity  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922020" y="4894074"/>
            <a:ext cx="10347960" cy="101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Repacking (strain-hardening) happens and in nature and materials science it can be rate-limiting; however the notion that it is rate-limiting in the centrifuge experiments verges on the ludicrous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28F35E0-EAB9-4E00-B0A4-3B83AAD934E3}"/>
              </a:ext>
            </a:extLst>
          </p:cNvPr>
          <p:cNvSpPr txBox="1">
            <a:spLocks/>
          </p:cNvSpPr>
          <p:nvPr/>
        </p:nvSpPr>
        <p:spPr>
          <a:xfrm>
            <a:off x="1556140" y="4063317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The centrifuge numbers are consistent with models based on natural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10000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0100" y="793750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000" y="156845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centrifuge compaction profiles identify compaction regime (rheologically-limited)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00" y="2470150"/>
            <a:ext cx="783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resulting viscosities are wildly discrepant with previous experimental results (&gt;3 orders of magnitude) but consistent with estimates inferred from nature</a:t>
            </a:r>
          </a:p>
        </p:txBody>
      </p:sp>
    </p:spTree>
    <p:extLst>
      <p:ext uri="{BB962C8B-B14F-4D97-AF65-F5344CB8AC3E}">
        <p14:creationId xmlns:p14="http://schemas.microsoft.com/office/powerpoint/2010/main" val="738577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210" y="291402"/>
            <a:ext cx="5526592" cy="138895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Hydraulically-limited compaction (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&gt; 1)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446838" y="927100"/>
          <a:ext cx="34925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Equation" r:id="rId3" imgW="3492360" imgH="3162240" progId="Equation.DSMT4">
                  <p:embed/>
                </p:oleObj>
              </mc:Choice>
              <mc:Fallback>
                <p:oleObj name="Equation" r:id="rId3" imgW="3492360" imgH="3162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838" y="927100"/>
                        <a:ext cx="34925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5"/>
          <p:cNvSpPr txBox="1">
            <a:spLocks/>
          </p:cNvSpPr>
          <p:nvPr/>
        </p:nvSpPr>
        <p:spPr>
          <a:xfrm>
            <a:off x="2641769" y="4630831"/>
            <a:ext cx="1849845" cy="388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000" dirty="0">
                <a:solidFill>
                  <a:srgbClr val="FF0000"/>
                </a:solidFill>
              </a:rPr>
              <a:t>Convex!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628682" y="1885907"/>
          <a:ext cx="4543425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CorelDRAW" r:id="rId5" imgW="4543878" imgH="2465041" progId="CorelDraw.Graphic.18">
                  <p:embed/>
                </p:oleObj>
              </mc:Choice>
              <mc:Fallback>
                <p:oleObj name="CorelDRAW" r:id="rId5" imgW="4543878" imgH="246504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682" y="1885907"/>
                        <a:ext cx="4543425" cy="2465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39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3"/>
          <a:stretch/>
        </p:blipFill>
        <p:spPr>
          <a:xfrm>
            <a:off x="-1392282" y="303460"/>
            <a:ext cx="6479947" cy="5671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279" y="230244"/>
            <a:ext cx="9671153" cy="841853"/>
          </a:xfrm>
        </p:spPr>
        <p:txBody>
          <a:bodyPr>
            <a:normAutofit/>
          </a:bodyPr>
          <a:lstStyle/>
          <a:p>
            <a:r>
              <a:rPr lang="en-US" sz="2400" dirty="0"/>
              <a:t>A numerical illustration: fluid flow above a metamorphic dehydration reaction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2040" y="1188627"/>
            <a:ext cx="2107286" cy="4042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viscosity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>
          <a:xfrm>
            <a:off x="6296594" y="1717054"/>
            <a:ext cx="3414705" cy="425806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866776" y="1188627"/>
            <a:ext cx="2107286" cy="4042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viscosity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708124" y="6453782"/>
            <a:ext cx="2483876" cy="404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Connolly, Elements, 2011</a:t>
            </a:r>
          </a:p>
        </p:txBody>
      </p:sp>
    </p:spTree>
    <p:extLst>
      <p:ext uri="{BB962C8B-B14F-4D97-AF65-F5344CB8AC3E}">
        <p14:creationId xmlns:p14="http://schemas.microsoft.com/office/powerpoint/2010/main" val="2786313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648" y="491885"/>
            <a:ext cx="4671528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Rheologically-limited compaction, 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&lt; 1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627688" y="760413"/>
          <a:ext cx="2755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1" name="Equation" r:id="rId3" imgW="2755800" imgH="888840" progId="Equation.DSMT4">
                  <p:embed/>
                </p:oleObj>
              </mc:Choice>
              <mc:Fallback>
                <p:oleObj name="Equation" r:id="rId3" imgW="2755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7688" y="760413"/>
                        <a:ext cx="2755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41159" y="2219325"/>
          <a:ext cx="310197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2" name="Equation" r:id="rId5" imgW="3251160" imgH="1193760" progId="Equation.DSMT4">
                  <p:embed/>
                </p:oleObj>
              </mc:Choice>
              <mc:Fallback>
                <p:oleObj name="Equation" r:id="rId5" imgW="325116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59" y="2219325"/>
                        <a:ext cx="3101975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4768850" y="2219325"/>
          <a:ext cx="22606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3" name="Equation" r:id="rId7" imgW="2260440" imgH="1447560" progId="Equation.DSMT4">
                  <p:embed/>
                </p:oleObj>
              </mc:Choice>
              <mc:Fallback>
                <p:oleObj name="Equation" r:id="rId7" imgW="2260440" imgH="144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8850" y="2219325"/>
                        <a:ext cx="22606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8390479" y="2218980"/>
          <a:ext cx="32004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4" name="Equation" r:id="rId9" imgW="3200400" imgH="1346040" progId="Equation.DSMT4">
                  <p:embed/>
                </p:oleObj>
              </mc:Choice>
              <mc:Fallback>
                <p:oleObj name="Equation" r:id="rId9" imgW="320040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0479" y="2218980"/>
                        <a:ext cx="32004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553828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5" name="CorelDRAW" r:id="rId11" imgW="4639947" imgH="2574978" progId="CorelDraw.Graphic.18">
                  <p:embed/>
                </p:oleObj>
              </mc:Choice>
              <mc:Fallback>
                <p:oleObj name="CorelDRAW" r:id="rId11" imgW="4639947" imgH="25749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828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4414487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6" name="CorelDRAW" r:id="rId13" imgW="4639947" imgH="2574978" progId="CorelDraw.Graphic.18">
                  <p:embed/>
                </p:oleObj>
              </mc:Choice>
              <mc:Fallback>
                <p:oleObj name="CorelDRAW" r:id="rId13" imgW="4639947" imgH="25749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4487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8191316" y="3885231"/>
          <a:ext cx="3111807" cy="172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7" name="CorelDRAW" r:id="rId15" imgW="4644488" imgH="2577072" progId="CorelDraw.Graphic.18">
                  <p:embed/>
                </p:oleObj>
              </mc:Choice>
              <mc:Fallback>
                <p:oleObj name="CorelDRAW" r:id="rId15" imgW="4644488" imgH="257707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91316" y="3885231"/>
                        <a:ext cx="3111807" cy="172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5"/>
          <p:cNvSpPr txBox="1">
            <a:spLocks/>
          </p:cNvSpPr>
          <p:nvPr/>
        </p:nvSpPr>
        <p:spPr>
          <a:xfrm>
            <a:off x="1656535" y="5599101"/>
            <a:ext cx="1077433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</a:t>
            </a:r>
          </a:p>
        </p:txBody>
      </p:sp>
      <p:sp>
        <p:nvSpPr>
          <p:cNvPr id="30" name="Title 5"/>
          <p:cNvSpPr txBox="1">
            <a:spLocks/>
          </p:cNvSpPr>
          <p:nvPr/>
        </p:nvSpPr>
        <p:spPr>
          <a:xfrm>
            <a:off x="5426293" y="5599101"/>
            <a:ext cx="1336247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Convex-</a:t>
            </a:r>
            <a:r>
              <a:rPr lang="en-US" sz="1600" dirty="0" err="1">
                <a:solidFill>
                  <a:srgbClr val="FF0000"/>
                </a:solidFill>
              </a:rPr>
              <a:t>ish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Title 5"/>
          <p:cNvSpPr txBox="1">
            <a:spLocks/>
          </p:cNvSpPr>
          <p:nvPr/>
        </p:nvSpPr>
        <p:spPr>
          <a:xfrm>
            <a:off x="9442165" y="5619234"/>
            <a:ext cx="1077433" cy="383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Concave</a:t>
            </a:r>
          </a:p>
        </p:txBody>
      </p:sp>
    </p:spTree>
    <p:extLst>
      <p:ext uri="{BB962C8B-B14F-4D97-AF65-F5344CB8AC3E}">
        <p14:creationId xmlns:p14="http://schemas.microsoft.com/office/powerpoint/2010/main" val="19576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5674" y="792371"/>
            <a:ext cx="10361576" cy="8066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Compaction half-time – the time to reduce the average porosity by half:</a:t>
            </a:r>
            <a:br>
              <a:rPr lang="en-US" sz="2000" dirty="0"/>
            </a:br>
            <a:r>
              <a:rPr lang="en-US" sz="2000" dirty="0"/>
              <a:t>does the porosity dependence matter?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36701" y="20819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6701" y="20819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27825" y="2276475"/>
          <a:ext cx="1485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Equation" r:id="rId5" imgW="1485720" imgH="2209680" progId="Equation.DSMT4">
                  <p:embed/>
                </p:oleObj>
              </mc:Choice>
              <mc:Fallback>
                <p:oleObj name="Equation" r:id="rId5" imgW="1485720" imgH="220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7825" y="2276475"/>
                        <a:ext cx="14859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827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15903" y="-3874"/>
            <a:ext cx="8934892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Is diffusion creep viable in nature?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676301" y="956488"/>
          <a:ext cx="292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3" imgW="2920680" imgH="838080" progId="Equation.DSMT4">
                  <p:embed/>
                </p:oleObj>
              </mc:Choice>
              <mc:Fallback>
                <p:oleObj name="Equation" r:id="rId3" imgW="29206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6301" y="956488"/>
                        <a:ext cx="2921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7033438" y="1698992"/>
            <a:ext cx="4646427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/>
              <a:t>Diffusion creep is dominant at length scales of &lt; 25 km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0" y="450816"/>
            <a:ext cx="6282001" cy="65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6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1" y="1904704"/>
            <a:ext cx="8761669" cy="2333219"/>
          </a:xfrm>
          <a:prstGeom prst="rect">
            <a:avLst/>
          </a:prstGeom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43150" y="6097942"/>
            <a:ext cx="10515600" cy="444377"/>
          </a:xfrm>
        </p:spPr>
        <p:txBody>
          <a:bodyPr/>
          <a:lstStyle/>
          <a:p>
            <a:r>
              <a:rPr lang="en-US" dirty="0"/>
              <a:t>George </a:t>
            </a:r>
            <a:r>
              <a:rPr lang="en-US" dirty="0" err="1"/>
              <a:t>Bergantz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29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19" y="0"/>
            <a:ext cx="5911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2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31" y="573714"/>
            <a:ext cx="7879643" cy="590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8050" y="9976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is really fit: log(viscosity) = log[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(f)]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 </a:t>
            </a:r>
            <a:r>
              <a:rPr lang="en-US" dirty="0">
                <a:sym typeface="Symbol" panose="05050102010706020507" pitchFamily="18" charset="2"/>
              </a:rPr>
              <a:t> 1,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endParaRPr lang="en-US" baseline="-25000" dirty="0">
              <a:latin typeface="Symbol" panose="05050102010706020507" pitchFamily="18" charset="2"/>
            </a:endParaRPr>
          </a:p>
          <a:p>
            <a:endParaRPr lang="en-US" baseline="-25000" dirty="0">
              <a:latin typeface="Symbol" panose="05050102010706020507" pitchFamily="18" charset="2"/>
            </a:endParaRPr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>
                <a:latin typeface="+mj-lt"/>
              </a:rPr>
              <a:t>sediment</a:t>
            </a:r>
            <a:r>
              <a:rPr lang="en-US" baseline="-25000" dirty="0">
                <a:latin typeface="Symbol" panose="05050102010706020507" pitchFamily="18" charset="2"/>
              </a:rPr>
              <a:t>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dirty="0"/>
              <a:t>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03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Elasticity</a:t>
            </a:r>
            <a:r>
              <a:rPr lang="en-US" sz="2000" dirty="0"/>
              <a:t>: instantaneous reversible deformation -&gt; strains are too small to be effective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161099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Plasticity</a:t>
            </a:r>
            <a:r>
              <a:rPr lang="en-US" sz="2000" dirty="0"/>
              <a:t>: instantaneous irreversible deformation -&gt; </a:t>
            </a:r>
          </a:p>
          <a:p>
            <a:r>
              <a:rPr lang="en-US" sz="2000" dirty="0"/>
              <a:t>		grain crushing and rotation (repacking), strain-hardening</a:t>
            </a:r>
          </a:p>
          <a:p>
            <a:r>
              <a:rPr lang="en-US" sz="2000" dirty="0"/>
              <a:t>		low temperature and/or high porosity (sedimentary basins, layered intrusions)</a:t>
            </a:r>
          </a:p>
          <a:p>
            <a:r>
              <a:rPr lang="en-US" sz="2000" dirty="0"/>
              <a:t>		during </a:t>
            </a:r>
            <a:r>
              <a:rPr lang="en-US" sz="2000" dirty="0" err="1"/>
              <a:t>uni</a:t>
            </a:r>
            <a:r>
              <a:rPr lang="en-US" sz="2000" dirty="0"/>
              <a:t>-directional loading (sedimentation) pseudo-viscous or pseudo-elastic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3709131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Viscosity</a:t>
            </a:r>
            <a:r>
              <a:rPr lang="en-US" sz="2000" dirty="0"/>
              <a:t>: time-dependent reversible deformation -&gt;</a:t>
            </a:r>
          </a:p>
          <a:p>
            <a:r>
              <a:rPr lang="en-US" sz="2000" dirty="0"/>
              <a:t>		high temperature and/or low porosity (metamorphism, partial melting)</a:t>
            </a:r>
          </a:p>
          <a:p>
            <a:r>
              <a:rPr lang="en-US" sz="2000" dirty="0"/>
              <a:t>		how?</a:t>
            </a:r>
          </a:p>
        </p:txBody>
      </p:sp>
    </p:spTree>
    <p:extLst>
      <p:ext uri="{BB962C8B-B14F-4D97-AF65-F5344CB8AC3E}">
        <p14:creationId xmlns:p14="http://schemas.microsoft.com/office/powerpoint/2010/main" val="3089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CorelDRAW" r:id="rId3" imgW="4520160" imgH="2749680" progId="CorelDraw.Graphic.18">
                  <p:embed/>
                </p:oleObj>
              </mc:Choice>
              <mc:Fallback>
                <p:oleObj name="CorelDRAW" r:id="rId3" imgW="4520160" imgH="274968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35549" y="1336985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/>
              <a:t> is a proxy for grain coordination number, 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</a:t>
            </a:r>
            <a:endParaRPr lang="en-US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735549" y="2463609"/>
            <a:ext cx="5695798" cy="507831"/>
            <a:chOff x="5480367" y="2484098"/>
            <a:chExt cx="5695798" cy="507831"/>
          </a:xfrm>
        </p:grpSpPr>
        <p:sp>
          <p:nvSpPr>
            <p:cNvPr id="18" name="Rectangle 17"/>
            <p:cNvSpPr/>
            <p:nvPr/>
          </p:nvSpPr>
          <p:spPr>
            <a:xfrm>
              <a:off x="5480367" y="2484098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9655418" y="2554588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7" name="Equation" r:id="rId5" imgW="1091880" imgH="368280" progId="Equation.DSMT4">
                    <p:embed/>
                  </p:oleObj>
                </mc:Choice>
                <mc:Fallback>
                  <p:oleObj name="Equation" r:id="rId5" imgW="10918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55418" y="2554588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735549" y="3174734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46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10" y="363163"/>
            <a:ext cx="10515600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causes the effective pressure (</a:t>
            </a:r>
            <a:r>
              <a:rPr lang="en-US" sz="2400" dirty="0" err="1"/>
              <a:t>p</a:t>
            </a:r>
            <a:r>
              <a:rPr lang="en-US" sz="2400" baseline="-25000" dirty="0" err="1"/>
              <a:t>e</a:t>
            </a:r>
            <a:r>
              <a:rPr lang="en-US" sz="2400" dirty="0"/>
              <a:t>)? Static pressure gradient </a:t>
            </a:r>
            <a:r>
              <a:rPr lang="en-US" sz="2400" dirty="0">
                <a:sym typeface="Symbol"/>
              </a:rPr>
              <a:t> density (</a:t>
            </a:r>
            <a:r>
              <a:rPr lang="el-GR" sz="2400" dirty="0">
                <a:sym typeface="Symbol"/>
              </a:rPr>
              <a:t>ρ</a:t>
            </a:r>
            <a:r>
              <a:rPr lang="en-US" sz="2400" dirty="0">
                <a:sym typeface="Symbol"/>
              </a:rPr>
              <a:t>)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" name="CorelDRAW" r:id="rId3" imgW="1848163" imgH="2322257" progId="CorelDraw.Graphic.18">
                  <p:embed/>
                </p:oleObj>
              </mc:Choice>
              <mc:Fallback>
                <p:oleObj name="CorelDRAW" r:id="rId3" imgW="1848163" imgH="23222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33145" y="2516002"/>
          <a:ext cx="10890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1" name="CorelDRAW" r:id="rId5" imgW="1088873" imgH="1833057" progId="CorelDraw.Graphic.18">
                  <p:embed/>
                </p:oleObj>
              </mc:Choice>
              <mc:Fallback>
                <p:oleObj name="CorelDRAW" r:id="rId5" imgW="1088873" imgH="18330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3145" y="2516002"/>
                        <a:ext cx="1089025" cy="183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91830" y="1276960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2" name="CorelDRAW" r:id="rId7" imgW="1506102" imgH="2155643" progId="CorelDraw.Graphic.18">
                  <p:embed/>
                </p:oleObj>
              </mc:Choice>
              <mc:Fallback>
                <p:oleObj name="CorelDRAW" r:id="rId7" imgW="1506102" imgH="215564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91830" y="1276960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791831" y="4270509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3" name="CorelDRAW" r:id="rId9" imgW="1506102" imgH="2155643" progId="CorelDraw.Graphic.18">
                  <p:embed/>
                </p:oleObj>
              </mc:Choice>
              <mc:Fallback>
                <p:oleObj name="CorelDRAW" r:id="rId9" imgW="1506102" imgH="215564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1831" y="4270509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8605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3726507" y="332672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204864" y="114017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34192" y="1020429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5473363" y="1370695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rheologically-limited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&lt;&lt;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fluid flux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201878" y="413142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4031206" y="4011672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5438686" y="4343187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/>
              <a:t>hydraullically</a:t>
            </a:r>
            <a:r>
              <a:rPr lang="en-US" dirty="0"/>
              <a:t>-limited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&gt;&gt;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182393" y="3102519"/>
            <a:ext cx="6570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7682" y="3084502"/>
            <a:ext cx="7887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4572500" y="1620143"/>
          <a:ext cx="1003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" name="Equation" r:id="rId11" imgW="1002960" imgH="558720" progId="Equation.DSMT4">
                  <p:embed/>
                </p:oleObj>
              </mc:Choice>
              <mc:Fallback>
                <p:oleObj name="Equation" r:id="rId11" imgW="1002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500" y="1620143"/>
                        <a:ext cx="10033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4290211" y="6095310"/>
            <a:ext cx="19527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70C0"/>
                </a:solidFill>
              </a:rPr>
              <a:t>p</a:t>
            </a:r>
            <a:r>
              <a:rPr lang="en-US" b="1" baseline="-25000" dirty="0" err="1">
                <a:solidFill>
                  <a:srgbClr val="0070C0"/>
                </a:solidFill>
              </a:rPr>
              <a:t>total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77701" y="4920528"/>
            <a:ext cx="11226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</a:t>
            </a:r>
            <a:r>
              <a:rPr lang="en-US" dirty="0">
                <a:latin typeface="SymbolPi" panose="02000500070000020004" pitchFamily="2" charset="0"/>
              </a:rPr>
              <a:t>»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0</a:t>
            </a:r>
            <a:endParaRPr lang="en-US" b="1" baseline="-25000" dirty="0"/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720023" y="629968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9823677" y="924134"/>
            <a:ext cx="2561534" cy="5746816"/>
            <a:chOff x="9310560" y="924134"/>
            <a:chExt cx="2561534" cy="5746816"/>
          </a:xfrm>
        </p:grpSpPr>
        <p:grpSp>
          <p:nvGrpSpPr>
            <p:cNvPr id="50" name="Group 49"/>
            <p:cNvGrpSpPr/>
            <p:nvPr/>
          </p:nvGrpSpPr>
          <p:grpSpPr>
            <a:xfrm>
              <a:off x="10556891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9376357" y="1276960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5" name="CorelDRAW" r:id="rId13" imgW="1497581" imgH="2155643" progId="CorelDraw.Graphic.18">
                    <p:embed/>
                  </p:oleObj>
                </mc:Choice>
                <mc:Fallback>
                  <p:oleObj name="CorelDRAW" r:id="rId13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376357" y="1276960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9376356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6" name="CorelDRAW" r:id="rId15" imgW="1497581" imgH="2155643" progId="CorelDraw.Graphic.18">
                    <p:embed/>
                  </p:oleObj>
                </mc:Choice>
                <mc:Fallback>
                  <p:oleObj name="CorelDRAW" r:id="rId15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376356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9310560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13542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98673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602001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80782" y="139668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686375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95687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99015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558026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727934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733527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05663" y="2309363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" name="CorelDRAW" r:id="rId17" imgW="486615" imgH="154452" progId="CorelDraw.Graphic.18">
                  <p:embed/>
                </p:oleObj>
              </mc:Choice>
              <mc:Fallback>
                <p:oleObj name="CorelDRAW" r:id="rId17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05663" y="2309363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9127173" y="2282766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" name="CorelDRAW" r:id="rId19" imgW="486615" imgH="154452" progId="CorelDraw.Graphic.18">
                  <p:embed/>
                </p:oleObj>
              </mc:Choice>
              <mc:Fallback>
                <p:oleObj name="CorelDRAW" r:id="rId19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2282766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9127173" y="5235949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" name="CorelDRAW" r:id="rId20" imgW="486615" imgH="154452" progId="CorelDraw.Graphic.18">
                  <p:embed/>
                </p:oleObj>
              </mc:Choice>
              <mc:Fallback>
                <p:oleObj name="CorelDRAW" r:id="rId20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5235949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845631" y="5194434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" name="CorelDRAW" r:id="rId21" imgW="486615" imgH="154452" progId="CorelDraw.Graphic.18">
                  <p:embed/>
                </p:oleObj>
              </mc:Choice>
              <mc:Fallback>
                <p:oleObj name="CorelDRAW" r:id="rId21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45631" y="5194434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959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(G) and bulk modulus (K)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544198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Because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/>
              <a:t> (&gt; 10</a:t>
            </a:r>
            <a:r>
              <a:rPr lang="en-US" sz="2000" baseline="30000" dirty="0"/>
              <a:t>8</a:t>
            </a:r>
            <a:r>
              <a:rPr lang="en-US" sz="2000" dirty="0"/>
              <a:t> Pa s) &gt;&gt;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/>
              <a:t> (&lt; 10</a:t>
            </a:r>
            <a:r>
              <a:rPr lang="en-US" sz="2000" baseline="30000" dirty="0"/>
              <a:t>2</a:t>
            </a:r>
            <a:r>
              <a:rPr lang="en-US" sz="2000" dirty="0"/>
              <a:t> Pa s), assume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x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b="1" baseline="-25000" dirty="0" err="1">
                <a:solidFill>
                  <a:srgbClr val="FF0000"/>
                </a:solidFill>
              </a:rPr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42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71" y="1257179"/>
            <a:ext cx="7407048" cy="618391"/>
          </a:xfrm>
        </p:spPr>
        <p:txBody>
          <a:bodyPr>
            <a:normAutofit/>
          </a:bodyPr>
          <a:lstStyle/>
          <a:p>
            <a:r>
              <a:rPr lang="en-US" sz="2000" dirty="0"/>
              <a:t>The two </a:t>
            </a:r>
            <a:r>
              <a:rPr lang="en-US" sz="2000" dirty="0" err="1"/>
              <a:t>imiting</a:t>
            </a:r>
            <a:r>
              <a:rPr lang="en-US" sz="2000" dirty="0"/>
              <a:t> compaction scenarios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13371" y="1875572"/>
            <a:ext cx="7407048" cy="618392"/>
          </a:xfrm>
        </p:spPr>
        <p:txBody>
          <a:bodyPr>
            <a:normAutofit/>
          </a:bodyPr>
          <a:lstStyle/>
          <a:p>
            <a:r>
              <a:rPr lang="en-US" sz="2000" dirty="0"/>
              <a:t>Corresponding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513371" y="2493964"/>
            <a:ext cx="6512383" cy="463755"/>
          </a:xfrm>
        </p:spPr>
        <p:txBody>
          <a:bodyPr>
            <a:normAutofit/>
          </a:bodyPr>
          <a:lstStyle/>
          <a:p>
            <a:r>
              <a:rPr lang="en-US" sz="2000" dirty="0"/>
              <a:t>Implications</a:t>
            </a:r>
          </a:p>
        </p:txBody>
      </p:sp>
      <p:pic>
        <p:nvPicPr>
          <p:cNvPr id="6146" name="Picture 2" descr="Enlarged view: Loaded piston cyl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87" y="3941824"/>
            <a:ext cx="3432810" cy="22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larged view: centrifu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12" y="587790"/>
            <a:ext cx="2575560" cy="2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12043" y="4781485"/>
            <a:ext cx="666301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centrifuge – 1.4 m diameter table, 1 ton, outer edge rotating at 800 km/h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83EA14-0C2C-49BB-A5D8-1B980919268A}"/>
              </a:ext>
            </a:extLst>
          </p:cNvPr>
          <p:cNvSpPr txBox="1">
            <a:spLocks/>
          </p:cNvSpPr>
          <p:nvPr/>
        </p:nvSpPr>
        <p:spPr>
          <a:xfrm>
            <a:off x="7275061" y="6500288"/>
            <a:ext cx="501661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Schmidt, Connolly, Guenther, &amp; Bogaerts; Science, 2006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12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Viscosity of partially molten crystal mushes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J.A.D. Connolly &amp; M.W. Schmidt, ETH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Why should you care?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603330"/>
            <a:ext cx="1709931" cy="2712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51" y="2588090"/>
            <a:ext cx="1859284" cy="2727966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idx="10"/>
          </p:nvPr>
        </p:nvSpPr>
        <p:spPr>
          <a:xfrm>
            <a:off x="2541009" y="3872965"/>
            <a:ext cx="3804971" cy="360606"/>
          </a:xfrm>
        </p:spPr>
        <p:txBody>
          <a:bodyPr/>
          <a:lstStyle/>
          <a:p>
            <a:r>
              <a:rPr lang="en-US" dirty="0"/>
              <a:t>expulsion is by irreversible compaction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idx="10"/>
          </p:nvPr>
        </p:nvSpPr>
        <p:spPr>
          <a:xfrm>
            <a:off x="7954690" y="3870146"/>
            <a:ext cx="4024866" cy="363425"/>
          </a:xfrm>
        </p:spPr>
        <p:txBody>
          <a:bodyPr/>
          <a:lstStyle/>
          <a:p>
            <a:r>
              <a:rPr lang="en-US" dirty="0"/>
              <a:t>its time-scale is determined by rock viscosity</a:t>
            </a:r>
          </a:p>
        </p:txBody>
      </p:sp>
    </p:spTree>
    <p:extLst>
      <p:ext uri="{BB962C8B-B14F-4D97-AF65-F5344CB8AC3E}">
        <p14:creationId xmlns:p14="http://schemas.microsoft.com/office/powerpoint/2010/main" val="1751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79"/>
            <a:ext cx="10515600" cy="618391"/>
          </a:xfrm>
        </p:spPr>
        <p:txBody>
          <a:bodyPr>
            <a:normAutofit/>
          </a:bodyPr>
          <a:lstStyle/>
          <a:p>
            <a:r>
              <a:rPr lang="en-US" dirty="0"/>
              <a:t>The viscous compaction mechanism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618392"/>
          </a:xfrm>
        </p:spPr>
        <p:txBody>
          <a:bodyPr>
            <a:normAutofit/>
          </a:bodyPr>
          <a:lstStyle/>
          <a:p>
            <a:r>
              <a:rPr lang="en-US" dirty="0"/>
              <a:t>Some unusual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2493964"/>
            <a:ext cx="10515600" cy="463755"/>
          </a:xfrm>
        </p:spPr>
        <p:txBody>
          <a:bodyPr/>
          <a:lstStyle/>
          <a:p>
            <a:r>
              <a:rPr lang="en-US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2230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</a:t>
            </a:r>
            <a:r>
              <a:rPr lang="en-US" sz="2000" i="1" dirty="0"/>
              <a:t>G</a:t>
            </a:r>
            <a:r>
              <a:rPr lang="en-US" sz="2000" dirty="0"/>
              <a:t>) and bulk modulus (</a:t>
            </a:r>
            <a:r>
              <a:rPr lang="en-US" sz="2000" i="1" dirty="0"/>
              <a:t>K</a:t>
            </a:r>
            <a:r>
              <a:rPr lang="en-US" sz="2000" dirty="0"/>
              <a:t>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h,f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</p:spTree>
    <p:extLst>
      <p:ext uri="{BB962C8B-B14F-4D97-AF65-F5344CB8AC3E}">
        <p14:creationId xmlns:p14="http://schemas.microsoft.com/office/powerpoint/2010/main" val="19857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0117" y="448009"/>
            <a:ext cx="3886904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Plagioclase &amp; Chromite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802759" y="1872069"/>
          <a:ext cx="4632820" cy="391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CorelDRAW" r:id="rId3" imgW="5791025" imgH="4888201" progId="CorelDraw.Graphic.18">
                  <p:embed/>
                </p:oleObj>
              </mc:Choice>
              <mc:Fallback>
                <p:oleObj name="CorelDRAW" r:id="rId3" imgW="5791025" imgH="488820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2759" y="1872069"/>
                        <a:ext cx="4632820" cy="3910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140302" y="1868718"/>
          <a:ext cx="4633100" cy="391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1" name="CorelDRAW" r:id="rId5" imgW="5791375" imgH="4896577" progId="CorelDraw.Graphic.18">
                  <p:embed/>
                </p:oleObj>
              </mc:Choice>
              <mc:Fallback>
                <p:oleObj name="CorelDRAW" r:id="rId5" imgW="5791375" imgH="48965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0302" y="1868718"/>
                        <a:ext cx="4633100" cy="391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532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124" y="3393433"/>
            <a:ext cx="3368286" cy="374274"/>
          </a:xfrm>
        </p:spPr>
        <p:txBody>
          <a:bodyPr/>
          <a:lstStyle/>
          <a:p>
            <a:r>
              <a:rPr lang="en-US" dirty="0"/>
              <a:t>Driving force is effective pressure, </a:t>
            </a:r>
            <a:r>
              <a:rPr lang="en-US" i="1" dirty="0" err="1"/>
              <a:t>p</a:t>
            </a:r>
            <a:r>
              <a:rPr lang="en-US" baseline="-25000" dirty="0" err="1"/>
              <a:t>e</a:t>
            </a:r>
            <a:endParaRPr lang="en-US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487302" y="1558421"/>
          <a:ext cx="1323975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CorelDRAW" r:id="rId3" imgW="1323203" imgH="1553948" progId="CorelDraw.Graphic.18">
                  <p:embed/>
                </p:oleObj>
              </mc:Choice>
              <mc:Fallback>
                <p:oleObj name="CorelDRAW" r:id="rId3" imgW="1323203" imgH="1553948" progId="CorelDraw.Graphic.1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7302" y="1558421"/>
                        <a:ext cx="1323975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407948" y="1605988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CorelDRAW" r:id="rId5" imgW="1225515" imgH="1224369" progId="CorelDraw.Graphic.18">
                  <p:embed/>
                </p:oleObj>
              </mc:Choice>
              <mc:Fallback>
                <p:oleObj name="CorelDRAW" r:id="rId5" imgW="1225515" imgH="1224369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948" y="1605988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3150" y="3406685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3825842" y="1158395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-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9349900" y="1605988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CorelDRAW" r:id="rId7" imgW="1225515" imgH="1603810" progId="CorelDraw.Graphic.18">
                  <p:embed/>
                </p:oleObj>
              </mc:Choice>
              <mc:Fallback>
                <p:oleObj name="CorelDRAW" r:id="rId7" imgW="1225515" imgH="1603810" progId="CorelDraw.Graphic.18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49900" y="1605988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8260801" y="1158395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278532" y="3407706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05793" y="4627570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22808" y="4600517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4855" y="7170804"/>
            <a:ext cx="1785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bulk viscosity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0546" y="7117257"/>
            <a:ext cx="19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shear viscosity</a:t>
            </a:r>
          </a:p>
        </p:txBody>
      </p:sp>
    </p:spTree>
    <p:extLst>
      <p:ext uri="{BB962C8B-B14F-4D97-AF65-F5344CB8AC3E}">
        <p14:creationId xmlns:p14="http://schemas.microsoft.com/office/powerpoint/2010/main" val="19208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7" grpId="0" build="p"/>
      <p:bldP spid="18" grpId="0" build="p"/>
      <p:bldP spid="22" grpId="0"/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23" y="389729"/>
            <a:ext cx="4663243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Limiting (Self-)Compaction Regimes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465156"/>
              </p:ext>
            </p:extLst>
          </p:nvPr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9" name="CorelDRAW" r:id="rId4" imgW="1848163" imgH="2322257" progId="CorelDraw.Graphic.18">
                  <p:embed/>
                </p:oleObj>
              </mc:Choice>
              <mc:Fallback>
                <p:oleObj name="CorelDRAW" r:id="rId4" imgW="1848163" imgH="23222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2021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64" name="Rectangle 63"/>
          <p:cNvSpPr/>
          <p:nvPr/>
        </p:nvSpPr>
        <p:spPr>
          <a:xfrm>
            <a:off x="509035" y="832169"/>
            <a:ext cx="29956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What causes compaction? 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total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00B0F0"/>
                </a:solidFill>
              </a:rPr>
              <a:t>p</a:t>
            </a:r>
            <a:r>
              <a:rPr lang="en-US" sz="2000" baseline="-25000" dirty="0" err="1">
                <a:solidFill>
                  <a:srgbClr val="00B0F0"/>
                </a:solidFill>
              </a:rPr>
              <a:t>fluid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808145" y="3415388"/>
            <a:ext cx="9294188" cy="3471336"/>
            <a:chOff x="2808145" y="3415388"/>
            <a:chExt cx="9294188" cy="3471336"/>
          </a:xfrm>
        </p:grpSpPr>
        <p:sp>
          <p:nvSpPr>
            <p:cNvPr id="39" name="Rectangle 38"/>
            <p:cNvSpPr/>
            <p:nvPr/>
          </p:nvSpPr>
          <p:spPr>
            <a:xfrm>
              <a:off x="6272273" y="4507641"/>
              <a:ext cx="3099057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hydraullically</a:t>
              </a:r>
              <a:r>
                <a:rPr lang="en-US" b="1" dirty="0"/>
                <a:t>-limited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 err="1"/>
                <a:t>p</a:t>
              </a:r>
              <a:r>
                <a:rPr lang="en-US" baseline="-25000" dirty="0" err="1"/>
                <a:t>e</a:t>
              </a:r>
              <a:r>
                <a:rPr lang="en-US" dirty="0"/>
                <a:t>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</a:rPr>
                <a:t>k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0552959"/>
                </p:ext>
              </p:extLst>
            </p:nvPr>
          </p:nvGraphicFramePr>
          <p:xfrm>
            <a:off x="9606595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0" name="CorelDRAW" r:id="rId6" imgW="1497581" imgH="2155643" progId="CorelDraw.Graphic.18">
                    <p:embed/>
                  </p:oleObj>
                </mc:Choice>
                <mc:Fallback>
                  <p:oleObj name="CorelDRAW" r:id="rId6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606595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/>
            <p:cNvSpPr/>
            <p:nvPr/>
          </p:nvSpPr>
          <p:spPr>
            <a:xfrm>
              <a:off x="9543781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025926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829254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788265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958173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963766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8056986"/>
                </p:ext>
              </p:extLst>
            </p:nvPr>
          </p:nvGraphicFramePr>
          <p:xfrm>
            <a:off x="8837717" y="5235949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1" name="CorelDRAW" r:id="rId8" imgW="486615" imgH="154452" progId="CorelDraw.Graphic.18">
                    <p:embed/>
                  </p:oleObj>
                </mc:Choice>
                <mc:Fallback>
                  <p:oleObj name="CorelDRAW" r:id="rId8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5235949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960553"/>
                </p:ext>
              </p:extLst>
            </p:nvPr>
          </p:nvGraphicFramePr>
          <p:xfrm>
            <a:off x="4140464" y="4277093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2" name="CorelDRAW" r:id="rId10" imgW="1506102" imgH="2155643" progId="CorelDraw.Graphic.18">
                    <p:embed/>
                  </p:oleObj>
                </mc:Choice>
                <mc:Fallback>
                  <p:oleObj name="CorelDRAW" r:id="rId10" imgW="1506102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40464" y="4277093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5550511" y="413800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79839" y="4018256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8844" y="6101894"/>
              <a:ext cx="19527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rgbClr val="0070C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70C0"/>
                  </a:solidFill>
                </a:rPr>
                <a:t>total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solid</a:t>
              </a:r>
              <a:endParaRPr lang="en-US" b="1" baseline="-25000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26334" y="4927112"/>
              <a:ext cx="112269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p</a:t>
              </a:r>
              <a:r>
                <a:rPr lang="en-US" b="1" baseline="-25000" dirty="0" err="1"/>
                <a:t>e</a:t>
              </a:r>
              <a:r>
                <a:rPr lang="en-US" b="1" dirty="0"/>
                <a:t> </a:t>
              </a:r>
              <a:r>
                <a:rPr lang="en-US" dirty="0">
                  <a:latin typeface="SymbolPi" panose="02000500070000020004" pitchFamily="2" charset="0"/>
                </a:rPr>
                <a:t>»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0</a:t>
              </a:r>
              <a:endParaRPr lang="en-US" b="1" baseline="-25000" dirty="0"/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68656" y="630626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3304973"/>
                </p:ext>
              </p:extLst>
            </p:nvPr>
          </p:nvGraphicFramePr>
          <p:xfrm>
            <a:off x="6194264" y="5201018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3" name="CorelDRAW" r:id="rId12" imgW="486615" imgH="154452" progId="CorelDraw.Graphic.18">
                    <p:embed/>
                  </p:oleObj>
                </mc:Choice>
                <mc:Fallback>
                  <p:oleObj name="CorelDRAW" r:id="rId12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94264" y="5201018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896785" y="479455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&gt;&gt;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9852817"/>
                </p:ext>
              </p:extLst>
            </p:nvPr>
          </p:nvGraphicFramePr>
          <p:xfrm>
            <a:off x="2808145" y="3415388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4" name="CorelDRAW" r:id="rId13" imgW="1088873" imgH="936139" progId="CorelDraw.Graphic.18">
                    <p:embed/>
                  </p:oleObj>
                </mc:Choice>
                <mc:Fallback>
                  <p:oleObj name="CorelDRAW" r:id="rId13" imgW="1088873" imgH="936139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08145" y="3415388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2" name="Group 71"/>
          <p:cNvGrpSpPr/>
          <p:nvPr/>
        </p:nvGrpSpPr>
        <p:grpSpPr>
          <a:xfrm>
            <a:off x="2809096" y="924134"/>
            <a:ext cx="8709373" cy="2778506"/>
            <a:chOff x="2809096" y="924134"/>
            <a:chExt cx="8709373" cy="2778506"/>
          </a:xfrm>
        </p:grpSpPr>
        <p:grpSp>
          <p:nvGrpSpPr>
            <p:cNvPr id="50" name="Group 49"/>
            <p:cNvGrpSpPr/>
            <p:nvPr/>
          </p:nvGrpSpPr>
          <p:grpSpPr>
            <a:xfrm>
              <a:off x="10787130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540799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28912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832240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54420" y="1699619"/>
              <a:ext cx="3827872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/>
                <a:t>rheologically-limited</a:t>
              </a:r>
              <a:r>
                <a:rPr lang="en-US" dirty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fluid flux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006172"/>
                </p:ext>
              </p:extLst>
            </p:nvPr>
          </p:nvGraphicFramePr>
          <p:xfrm>
            <a:off x="8837717" y="2282766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5" name="CorelDRAW" r:id="rId15" imgW="486615" imgH="154452" progId="CorelDraw.Graphic.18">
                    <p:embed/>
                  </p:oleObj>
                </mc:Choice>
                <mc:Fallback>
                  <p:oleObj name="CorelDRAW" r:id="rId15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2282766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3284780"/>
                </p:ext>
              </p:extLst>
            </p:nvPr>
          </p:nvGraphicFramePr>
          <p:xfrm>
            <a:off x="4140463" y="1283544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6" name="CorelDRAW" r:id="rId16" imgW="1506102" imgH="2155643" progId="CorelDraw.Graphic.18">
                    <p:embed/>
                  </p:oleObj>
                </mc:Choice>
                <mc:Fallback>
                  <p:oleObj name="CorelDRAW" r:id="rId16" imgW="1506102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140463" y="1283544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4075140" y="333330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3497" y="1146762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82825" y="1027013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31026" y="3109103"/>
              <a:ext cx="65705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86315" y="3091086"/>
              <a:ext cx="78874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total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0257449"/>
                </p:ext>
              </p:extLst>
            </p:nvPr>
          </p:nvGraphicFramePr>
          <p:xfrm>
            <a:off x="4921133" y="1626727"/>
            <a:ext cx="1003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7" name="Equation" r:id="rId18" imgW="1002960" imgH="558720" progId="Equation.DSMT4">
                    <p:embed/>
                  </p:oleObj>
                </mc:Choice>
                <mc:Fallback>
                  <p:oleObj name="Equation" r:id="rId18" imgW="10029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21133" y="1626727"/>
                          <a:ext cx="1003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9273144"/>
                </p:ext>
              </p:extLst>
            </p:nvPr>
          </p:nvGraphicFramePr>
          <p:xfrm>
            <a:off x="6154296" y="2315947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8" name="CorelDRAW" r:id="rId20" imgW="486615" imgH="154452" progId="CorelDraw.Graphic.18">
                    <p:embed/>
                  </p:oleObj>
                </mc:Choice>
                <mc:Fallback>
                  <p:oleObj name="CorelDRAW" r:id="rId20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54296" y="2315947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2888486" y="174002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&lt;&lt;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425668"/>
                </p:ext>
              </p:extLst>
            </p:nvPr>
          </p:nvGraphicFramePr>
          <p:xfrm>
            <a:off x="2809096" y="2522586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9" name="CorelDRAW" r:id="rId21" imgW="1088873" imgH="936139" progId="CorelDraw.Graphic.18">
                    <p:embed/>
                  </p:oleObj>
                </mc:Choice>
                <mc:Fallback>
                  <p:oleObj name="CorelDRAW" r:id="rId21" imgW="1088873" imgH="936139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809096" y="2522586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2463091"/>
                </p:ext>
              </p:extLst>
            </p:nvPr>
          </p:nvGraphicFramePr>
          <p:xfrm>
            <a:off x="9606663" y="1276231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00" name="CorelDRAW" r:id="rId23" imgW="1497581" imgH="2155643" progId="CorelDraw.Graphic.18">
                    <p:embed/>
                  </p:oleObj>
                </mc:Choice>
                <mc:Fallback>
                  <p:oleObj name="CorelDRAW" r:id="rId23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9606663" y="1276231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10951149" y="1505394"/>
              <a:ext cx="155507" cy="12133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380695" y="2906119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concave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0787130" y="5979183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convex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6B3CB9-D2EA-4808-AA60-9DE09CD9AA92}"/>
              </a:ext>
            </a:extLst>
          </p:cNvPr>
          <p:cNvGrpSpPr/>
          <p:nvPr/>
        </p:nvGrpSpPr>
        <p:grpSpPr>
          <a:xfrm>
            <a:off x="10916614" y="1399187"/>
            <a:ext cx="1138567" cy="570249"/>
            <a:chOff x="10916614" y="1399187"/>
            <a:chExt cx="1138567" cy="570249"/>
          </a:xfrm>
        </p:grpSpPr>
        <p:sp>
          <p:nvSpPr>
            <p:cNvPr id="31" name="Rectangle 30"/>
            <p:cNvSpPr/>
            <p:nvPr/>
          </p:nvSpPr>
          <p:spPr>
            <a:xfrm>
              <a:off x="10916614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16614" y="1399187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71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I</a:t>
            </a:r>
            <a:r>
              <a:rPr lang="en-US" dirty="0"/>
              <a:t>: Hydraulically-limited (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en-US" dirty="0"/>
              <a:t>) Centrifuge Experiments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355" y="3594982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details:</a:t>
            </a:r>
          </a:p>
          <a:p>
            <a:endParaRPr lang="en-US" dirty="0"/>
          </a:p>
          <a:p>
            <a:r>
              <a:rPr lang="en-US" dirty="0"/>
              <a:t>Cylindrical (h = 2 mm, r = 1 mm) olivine-basalt-liquid charges, liquid fraction 5-12%</a:t>
            </a:r>
          </a:p>
          <a:p>
            <a:endParaRPr lang="en-US" dirty="0"/>
          </a:p>
          <a:p>
            <a:r>
              <a:rPr lang="en-US" dirty="0"/>
              <a:t>Annealed 24 h prior to centrifuging</a:t>
            </a:r>
          </a:p>
          <a:p>
            <a:endParaRPr lang="en-US" dirty="0"/>
          </a:p>
          <a:p>
            <a:r>
              <a:rPr lang="en-US" dirty="0"/>
              <a:t>Centrifuged 4-10 h at 400-700g  to induce compaction, 1300°C, 0.9-1.4 </a:t>
            </a:r>
            <a:r>
              <a:rPr lang="en-US" dirty="0" err="1"/>
              <a:t>GPa</a:t>
            </a:r>
            <a:r>
              <a:rPr lang="en-US" dirty="0"/>
              <a:t>, post-run grain size 21</a:t>
            </a:r>
            <a:r>
              <a:rPr lang="en-US" dirty="0">
                <a:latin typeface="SymbolPi" panose="02000500070000020004" pitchFamily="2" charset="0"/>
              </a:rPr>
              <a:t>±9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343840"/>
              </p:ext>
            </p:extLst>
          </p:nvPr>
        </p:nvGraphicFramePr>
        <p:xfrm>
          <a:off x="3749675" y="2859088"/>
          <a:ext cx="2997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Equation" r:id="rId3" imgW="2997000" imgH="698400" progId="Equation.DSMT4">
                  <p:embed/>
                </p:oleObj>
              </mc:Choice>
              <mc:Fallback>
                <p:oleObj name="Equation" r:id="rId3" imgW="29970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9675" y="2859088"/>
                        <a:ext cx="29972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12043" y="1119745"/>
            <a:ext cx="1051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idea:</a:t>
            </a:r>
          </a:p>
          <a:p>
            <a:endParaRPr lang="en-US" dirty="0"/>
          </a:p>
          <a:p>
            <a:r>
              <a:rPr lang="en-US" dirty="0"/>
              <a:t>Permeability increases exponentially with porosity (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) -&gt;</a:t>
            </a:r>
          </a:p>
          <a:p>
            <a:endParaRPr lang="en-US" dirty="0"/>
          </a:p>
          <a:p>
            <a:r>
              <a:rPr lang="en-US" dirty="0"/>
              <a:t>Low porosity experiments will be hydraulically-limited and isolate permeability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E663A2-B04C-4F65-9EB8-DD8A6092657F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6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results: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28" y="1764188"/>
            <a:ext cx="2271544" cy="2553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19" y="1881480"/>
            <a:ext cx="4254638" cy="23187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5923" y="5040913"/>
            <a:ext cx="852849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No crystal-free zone at the top -&gt; compaction is not hydraulically-limited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B52AE4-AD9C-437F-A28C-450867692D71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,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story: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43" y="1165121"/>
            <a:ext cx="2307600" cy="259848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28744"/>
              </p:ext>
            </p:extLst>
          </p:nvPr>
        </p:nvGraphicFramePr>
        <p:xfrm>
          <a:off x="1908641" y="1719496"/>
          <a:ext cx="2163763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0" name="CorelDRAW" r:id="rId5" imgW="2163747" imgH="1224977" progId="CorelDraw.Graphic.18">
                  <p:embed/>
                </p:oleObj>
              </mc:Choice>
              <mc:Fallback>
                <p:oleObj name="CorelDRAW" r:id="rId5" imgW="2163747" imgH="12249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8641" y="1719496"/>
                        <a:ext cx="2163763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24995"/>
              </p:ext>
            </p:extLst>
          </p:nvPr>
        </p:nvGraphicFramePr>
        <p:xfrm>
          <a:off x="4630738" y="1690688"/>
          <a:ext cx="3200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" name="Equation" r:id="rId7" imgW="3200400" imgH="672840" progId="Equation.DSMT4">
                  <p:embed/>
                </p:oleObj>
              </mc:Choice>
              <mc:Fallback>
                <p:oleObj name="Equation" r:id="rId7" imgW="32004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30738" y="1690688"/>
                        <a:ext cx="32004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11126"/>
              </p:ext>
            </p:extLst>
          </p:nvPr>
        </p:nvGraphicFramePr>
        <p:xfrm>
          <a:off x="4617720" y="292100"/>
          <a:ext cx="45847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" name="Equation" r:id="rId9" imgW="4584600" imgH="634680" progId="Equation.DSMT4">
                  <p:embed/>
                </p:oleObj>
              </mc:Choice>
              <mc:Fallback>
                <p:oleObj name="Equation" r:id="rId9" imgW="45846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17720" y="292100"/>
                        <a:ext cx="45847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324933"/>
              </p:ext>
            </p:extLst>
          </p:nvPr>
        </p:nvGraphicFramePr>
        <p:xfrm>
          <a:off x="4622909" y="1153833"/>
          <a:ext cx="4305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3" name="Equation" r:id="rId11" imgW="4305240" imgH="342720" progId="Equation.DSMT4">
                  <p:embed/>
                </p:oleObj>
              </mc:Choice>
              <mc:Fallback>
                <p:oleObj name="Equation" r:id="rId11" imgW="4305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2909" y="1153833"/>
                        <a:ext cx="4305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115879"/>
              </p:ext>
            </p:extLst>
          </p:nvPr>
        </p:nvGraphicFramePr>
        <p:xfrm>
          <a:off x="4654550" y="3375025"/>
          <a:ext cx="5118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4" name="Equation" r:id="rId13" imgW="5117760" imgH="761760" progId="Equation.DSMT4">
                  <p:embed/>
                </p:oleObj>
              </mc:Choice>
              <mc:Fallback>
                <p:oleObj name="Equation" r:id="rId13" imgW="511776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54550" y="3375025"/>
                        <a:ext cx="5118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449379"/>
              </p:ext>
            </p:extLst>
          </p:nvPr>
        </p:nvGraphicFramePr>
        <p:xfrm>
          <a:off x="4622909" y="2558377"/>
          <a:ext cx="3327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5" name="Equation" r:id="rId15" imgW="3327120" imgH="622080" progId="Equation.DSMT4">
                  <p:embed/>
                </p:oleObj>
              </mc:Choice>
              <mc:Fallback>
                <p:oleObj name="Equation" r:id="rId15" imgW="3327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909" y="2558377"/>
                        <a:ext cx="3327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12043" y="4705078"/>
            <a:ext cx="6136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original theory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220</a:t>
            </a:r>
          </a:p>
          <a:p>
            <a:endParaRPr lang="en-US" dirty="0"/>
          </a:p>
          <a:p>
            <a:r>
              <a:rPr lang="en-US" dirty="0"/>
              <a:t>McKenzie 1984: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50-1000 </a:t>
            </a:r>
          </a:p>
          <a:p>
            <a:endParaRPr lang="en-US" dirty="0"/>
          </a:p>
          <a:p>
            <a:r>
              <a:rPr lang="en-US" dirty="0"/>
              <a:t>Analysis of Renner et al. (2003) </a:t>
            </a:r>
            <a:r>
              <a:rPr lang="en-US" dirty="0" err="1"/>
              <a:t>Ol</a:t>
            </a:r>
            <a:r>
              <a:rPr lang="en-US" dirty="0"/>
              <a:t>-MORB experiment: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~ </a:t>
            </a:r>
            <a:r>
              <a:rPr lang="en-US" dirty="0"/>
              <a:t>500 </a:t>
            </a:r>
          </a:p>
          <a:p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17142"/>
              </p:ext>
            </p:extLst>
          </p:nvPr>
        </p:nvGraphicFramePr>
        <p:xfrm>
          <a:off x="4623053" y="4330700"/>
          <a:ext cx="5524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" name="Equation" r:id="rId17" imgW="5524200" imgH="647640" progId="Equation.DSMT4">
                  <p:embed/>
                </p:oleObj>
              </mc:Choice>
              <mc:Fallback>
                <p:oleObj name="Equation" r:id="rId17" imgW="5524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23053" y="4330700"/>
                        <a:ext cx="55245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452E10-C589-4C86-B974-997A4AA34D40}"/>
              </a:ext>
            </a:extLst>
          </p:cNvPr>
          <p:cNvSpPr txBox="1">
            <a:spLocks/>
          </p:cNvSpPr>
          <p:nvPr/>
        </p:nvSpPr>
        <p:spPr>
          <a:xfrm>
            <a:off x="7108272" y="6459404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Part II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Rheologically-limited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centrifuge experiments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391975" y="2397731"/>
            <a:ext cx="8639533" cy="3606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12043" y="1119008"/>
            <a:ext cx="10515600" cy="68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Basalt liquid-crystal suspensions centrifuged at 400-700g to induce settling and compaction, 1300°C, 0.1-1 </a:t>
            </a:r>
            <a:r>
              <a:rPr lang="en-US" sz="2000" dirty="0" err="1"/>
              <a:t>GPa</a:t>
            </a:r>
            <a:r>
              <a:rPr lang="en-US" sz="2000" dirty="0"/>
              <a:t>, annealed grain size 10-15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04808" y="2022323"/>
            <a:ext cx="10515600" cy="16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Olivine – Schmidt, </a:t>
            </a:r>
            <a:r>
              <a:rPr lang="en-US" sz="2000" b="1" dirty="0" err="1">
                <a:solidFill>
                  <a:srgbClr val="FF0000"/>
                </a:solidFill>
              </a:rPr>
              <a:t>Forien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Solferino</a:t>
            </a:r>
            <a:r>
              <a:rPr lang="en-US" sz="2000" b="1" dirty="0">
                <a:solidFill>
                  <a:srgbClr val="FF0000"/>
                </a:solidFill>
              </a:rPr>
              <a:t>, &amp; </a:t>
            </a:r>
            <a:r>
              <a:rPr lang="en-US" sz="2000" b="1" dirty="0" err="1">
                <a:solidFill>
                  <a:srgbClr val="FF0000"/>
                </a:solidFill>
              </a:rPr>
              <a:t>Bagdasarov</a:t>
            </a:r>
            <a:r>
              <a:rPr lang="en-US" sz="2000" b="1" dirty="0">
                <a:solidFill>
                  <a:srgbClr val="FF0000"/>
                </a:solidFill>
              </a:rPr>
              <a:t> (EPSL 2012)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Chromite – </a:t>
            </a:r>
            <a:r>
              <a:rPr lang="en-US" sz="2000" dirty="0" err="1"/>
              <a:t>Manoocheri</a:t>
            </a:r>
            <a:r>
              <a:rPr lang="en-US" sz="2000" dirty="0"/>
              <a:t> &amp; Schmidt (CMP 2014)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Plagioclase – </a:t>
            </a:r>
            <a:r>
              <a:rPr lang="en-US" sz="2000" dirty="0" err="1"/>
              <a:t>Kraettli</a:t>
            </a:r>
            <a:r>
              <a:rPr lang="en-US" sz="2000" dirty="0"/>
              <a:t> &amp; Schmidt (CMP 2021)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8F832-1154-46EB-B51C-524B45160ADD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28306</TotalTime>
  <Words>2190</Words>
  <Application>Microsoft Office PowerPoint</Application>
  <PresentationFormat>Widescreen</PresentationFormat>
  <Paragraphs>395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Symbol</vt:lpstr>
      <vt:lpstr>SymbolPi</vt:lpstr>
      <vt:lpstr>Office Theme</vt:lpstr>
      <vt:lpstr>Equation</vt:lpstr>
      <vt:lpstr>CorelDRAW</vt:lpstr>
      <vt:lpstr>MathType 7.0 Equation</vt:lpstr>
      <vt:lpstr>Experimental Studies of the Permeability (k) and Viscosity (z) of Crystal Mushes</vt:lpstr>
      <vt:lpstr>Should you care about crystal mushes?</vt:lpstr>
      <vt:lpstr>A numerical illustration: fluid flow above a metamorphic dehydration reaction </vt:lpstr>
      <vt:lpstr>Outline</vt:lpstr>
      <vt:lpstr>Limiting (Self-)Compaction Regimes </vt:lpstr>
      <vt:lpstr>Part I: Hydraulically-limited (k) Centrifuge Experiments</vt:lpstr>
      <vt:lpstr>The results:</vt:lpstr>
      <vt:lpstr>The story:</vt:lpstr>
      <vt:lpstr>Part II: Rheologically-limited (z) centrifuge experiments</vt:lpstr>
      <vt:lpstr>Macroscopic viscous rheology</vt:lpstr>
      <vt:lpstr>The microscopic comedy of macroscopic Newtonian rheology</vt:lpstr>
      <vt:lpstr>What’s supposed to happen (without compaction):</vt:lpstr>
      <vt:lpstr>The Experiments: A result</vt:lpstr>
      <vt:lpstr>More (19) results</vt:lpstr>
      <vt:lpstr>Is the mechanism melt-assisted grain-boundary diffusion controlled (GBD) creep?</vt:lpstr>
      <vt:lpstr>If creep is grain-boundary diffusion-controlled, grain boundaries must be melt-free   =&gt; </vt:lpstr>
      <vt:lpstr>What do the experiments tell us?</vt:lpstr>
      <vt:lpstr>Model Part I: z(f) for the grain-boundary diffusion mechanism:</vt:lpstr>
      <vt:lpstr>Model Part II: Rheologically-limited compaction</vt:lpstr>
      <vt:lpstr>Results</vt:lpstr>
      <vt:lpstr>Back-calculated profiles for the  4 most compacted olivine experiments</vt:lpstr>
      <vt:lpstr>PowerPoint Presentation</vt:lpstr>
      <vt:lpstr>What does nature have to say? </vt:lpstr>
      <vt:lpstr>Is diffusion creep viable in the mantle?</vt:lpstr>
      <vt:lpstr>Compaction half-time – the time to reduce the porosity of a molten layer/region by half:</vt:lpstr>
      <vt:lpstr>Layered Igneous Intrusions</vt:lpstr>
      <vt:lpstr>Conclusion</vt:lpstr>
      <vt:lpstr>PowerPoint Presentation</vt:lpstr>
      <vt:lpstr>Hydraulically-limited compaction (h/d &gt; 1)</vt:lpstr>
      <vt:lpstr>Rheologically-limited compaction, h/d &lt; 1</vt:lpstr>
      <vt:lpstr>Compaction half-time – the time to reduce the average porosity by half: does the porosity dependence matter?</vt:lpstr>
      <vt:lpstr>Is diffusion creep viable in nature?</vt:lpstr>
      <vt:lpstr>George Bergantz</vt:lpstr>
      <vt:lpstr>PowerPoint Presentation</vt:lpstr>
      <vt:lpstr>PowerPoint Presentation</vt:lpstr>
      <vt:lpstr>Mechanism: macroscopic rheology</vt:lpstr>
      <vt:lpstr>What’s supposed to happen (without compaction):</vt:lpstr>
      <vt:lpstr>What causes the effective pressure (pe)? Static pressure gradient  density (ρ)  </vt:lpstr>
      <vt:lpstr>Mechanism: Macroscopic rheology</vt:lpstr>
      <vt:lpstr>Viscosity of partially molten crystal mushes</vt:lpstr>
      <vt:lpstr>Outline</vt:lpstr>
      <vt:lpstr>Mechanism: Macroscopic rheology</vt:lpstr>
      <vt:lpstr>Plagioclase &amp; Chromite</vt:lpstr>
      <vt:lpstr>The microscopic comedy of macroscopic Newtonian rheology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Permeability (k) and Viscosity (z) of Crystal Mushes: A Tale of Dubious Morality</dc:title>
  <dc:creator>Microsoft account</dc:creator>
  <cp:lastModifiedBy>james connolly</cp:lastModifiedBy>
  <cp:revision>237</cp:revision>
  <dcterms:created xsi:type="dcterms:W3CDTF">2024-10-15T14:35:05Z</dcterms:created>
  <dcterms:modified xsi:type="dcterms:W3CDTF">2024-12-01T12:54:20Z</dcterms:modified>
</cp:coreProperties>
</file>